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78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9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96" y="11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388C87-9877-41C4-89E0-69245B1F7113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40A00-EED8-407C-A397-3D22D89062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5685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jpeg"/><Relationship Id="rId14" Type="http://schemas.openxmlformats.org/officeDocument/2006/relationships/image" Target="../media/image1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jpeg"/><Relationship Id="rId14" Type="http://schemas.openxmlformats.org/officeDocument/2006/relationships/image" Target="../media/image1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9206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避難處所3處_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50622317-32EB-48D9-A30C-0BF924CBA247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833563" y="465138"/>
            <a:ext cx="8072435" cy="55406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graphicFrame>
        <p:nvGraphicFramePr>
          <p:cNvPr id="6" name="Group 285">
            <a:extLst>
              <a:ext uri="{FF2B5EF4-FFF2-40B4-BE49-F238E27FC236}">
                <a16:creationId xmlns:a16="http://schemas.microsoft.com/office/drawing/2014/main" id="{2F8260E0-5518-460D-8FD1-5E2661DBDB2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36496249"/>
              </p:ext>
            </p:extLst>
          </p:nvPr>
        </p:nvGraphicFramePr>
        <p:xfrm>
          <a:off x="-2645" y="3507836"/>
          <a:ext cx="1833564" cy="3143461"/>
        </p:xfrm>
        <a:graphic>
          <a:graphicData uri="http://schemas.openxmlformats.org/drawingml/2006/table">
            <a:tbl>
              <a:tblPr/>
              <a:tblGrid>
                <a:gridCol w="916782">
                  <a:extLst>
                    <a:ext uri="{9D8B030D-6E8A-4147-A177-3AD203B41FA5}">
                      <a16:colId xmlns:a16="http://schemas.microsoft.com/office/drawing/2014/main" val="3202243332"/>
                    </a:ext>
                  </a:extLst>
                </a:gridCol>
                <a:gridCol w="916782">
                  <a:extLst>
                    <a:ext uri="{9D8B030D-6E8A-4147-A177-3AD203B41FA5}">
                      <a16:colId xmlns:a16="http://schemas.microsoft.com/office/drawing/2014/main" val="66999869"/>
                    </a:ext>
                  </a:extLst>
                </a:gridCol>
              </a:tblGrid>
              <a:tr h="137854">
                <a:tc gridSpan="2"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Evacuation Shelter</a:t>
                      </a:r>
                      <a:endParaRPr kumimoji="1" lang="zh-TW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793951"/>
                  </a:ext>
                </a:extLst>
              </a:tr>
              <a:tr h="1001869">
                <a:tc>
                  <a:txBody>
                    <a:bodyPr/>
                    <a:lstStyle>
                      <a:lvl1pPr marL="87313" indent="-87313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904498"/>
                  </a:ext>
                </a:extLst>
              </a:tr>
              <a:tr h="1001869"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916544"/>
                  </a:ext>
                </a:extLst>
              </a:tr>
              <a:tr h="1001869"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569516"/>
                  </a:ext>
                </a:extLst>
              </a:tr>
            </a:tbl>
          </a:graphicData>
        </a:graphic>
      </p:graphicFrame>
      <p:graphicFrame>
        <p:nvGraphicFramePr>
          <p:cNvPr id="44" name="表格 43">
            <a:extLst>
              <a:ext uri="{FF2B5EF4-FFF2-40B4-BE49-F238E27FC236}">
                <a16:creationId xmlns:a16="http://schemas.microsoft.com/office/drawing/2014/main" id="{37F9FFC3-7B54-4A23-87A9-4CED89F08EA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42926699"/>
              </p:ext>
            </p:extLst>
          </p:nvPr>
        </p:nvGraphicFramePr>
        <p:xfrm>
          <a:off x="-2645" y="711218"/>
          <a:ext cx="1832399" cy="889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952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Administration Zone</a:t>
                      </a: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110">
                <a:tc>
                  <a:txBody>
                    <a:bodyPr/>
                    <a:lstStyle/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5" name="矩形 44">
            <a:extLst>
              <a:ext uri="{FF2B5EF4-FFF2-40B4-BE49-F238E27FC236}">
                <a16:creationId xmlns:a16="http://schemas.microsoft.com/office/drawing/2014/main" id="{1926EA06-238D-4C3D-B515-CA7153F57A89}"/>
              </a:ext>
            </a:extLst>
          </p:cNvPr>
          <p:cNvSpPr>
            <a:spLocks/>
          </p:cNvSpPr>
          <p:nvPr userDrawn="1"/>
        </p:nvSpPr>
        <p:spPr>
          <a:xfrm>
            <a:off x="-2645" y="478222"/>
            <a:ext cx="1832400" cy="23299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TW" sz="1000" b="1" dirty="0">
                <a:solidFill>
                  <a:schemeClr val="tx1"/>
                </a:solidFill>
              </a:rPr>
              <a:t>Disaster Prevention Information</a:t>
            </a:r>
          </a:p>
        </p:txBody>
      </p:sp>
      <p:graphicFrame>
        <p:nvGraphicFramePr>
          <p:cNvPr id="46" name="表格 45">
            <a:extLst>
              <a:ext uri="{FF2B5EF4-FFF2-40B4-BE49-F238E27FC236}">
                <a16:creationId xmlns:a16="http://schemas.microsoft.com/office/drawing/2014/main" id="{6DF75EB3-CDD1-48BF-88AA-A5AB0528DEF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3444496"/>
              </p:ext>
            </p:extLst>
          </p:nvPr>
        </p:nvGraphicFramePr>
        <p:xfrm>
          <a:off x="-2645" y="1600280"/>
          <a:ext cx="1832400" cy="1179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2508">
                <a:tc>
                  <a:txBody>
                    <a:bodyPr/>
                    <a:lstStyle/>
                    <a:p>
                      <a:pPr marL="533400" marR="0" lvl="0" indent="-53340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Notification</a:t>
                      </a:r>
                    </a:p>
                  </a:txBody>
                  <a:tcPr marL="84441" marR="84441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7987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41" marR="84441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7" name="表格 46">
            <a:extLst>
              <a:ext uri="{FF2B5EF4-FFF2-40B4-BE49-F238E27FC236}">
                <a16:creationId xmlns:a16="http://schemas.microsoft.com/office/drawing/2014/main" id="{7F004A5D-3B0E-4578-B5F2-3168C5C4ED6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264125689"/>
              </p:ext>
            </p:extLst>
          </p:nvPr>
        </p:nvGraphicFramePr>
        <p:xfrm>
          <a:off x="-2645" y="2779833"/>
          <a:ext cx="1832400" cy="728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6948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Contact</a:t>
                      </a:r>
                    </a:p>
                  </a:txBody>
                  <a:tcPr marL="84364" marR="84364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437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8" name="表格 47">
            <a:extLst>
              <a:ext uri="{FF2B5EF4-FFF2-40B4-BE49-F238E27FC236}">
                <a16:creationId xmlns:a16="http://schemas.microsoft.com/office/drawing/2014/main" id="{BAFC0504-BFB4-4069-92AC-4540C7583011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521548033"/>
              </p:ext>
            </p:extLst>
          </p:nvPr>
        </p:nvGraphicFramePr>
        <p:xfrm>
          <a:off x="-2645" y="6651298"/>
          <a:ext cx="1832400" cy="20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7826">
                <a:tc>
                  <a:txBody>
                    <a:bodyPr/>
                    <a:lstStyle/>
                    <a:p>
                      <a:pPr marL="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42391" marB="423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1" name="文字版面配置區 4">
            <a:extLst>
              <a:ext uri="{FF2B5EF4-FFF2-40B4-BE49-F238E27FC236}">
                <a16:creationId xmlns:a16="http://schemas.microsoft.com/office/drawing/2014/main" id="{4F3CC116-F105-4FD3-AD52-AB0BEC026D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54975" y="959404"/>
            <a:ext cx="460468" cy="621792"/>
          </a:xfrm>
        </p:spPr>
        <p:txBody>
          <a:bodyPr anchor="ctr">
            <a:normAutofit/>
          </a:bodyPr>
          <a:lstStyle>
            <a:lvl1pPr marL="0" indent="0">
              <a:buNone/>
              <a:defRPr sz="800"/>
            </a:lvl1pPr>
          </a:lstStyle>
          <a:p>
            <a:r>
              <a:rPr lang="zh-TW" altLang="en-US" dirty="0"/>
              <a:t>人數</a:t>
            </a:r>
          </a:p>
        </p:txBody>
      </p:sp>
      <p:sp>
        <p:nvSpPr>
          <p:cNvPr id="52" name="文字版面配置區 4">
            <a:extLst>
              <a:ext uri="{FF2B5EF4-FFF2-40B4-BE49-F238E27FC236}">
                <a16:creationId xmlns:a16="http://schemas.microsoft.com/office/drawing/2014/main" id="{473CCEA6-3876-44F9-98A7-5352F0571C4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6889" y="1848882"/>
            <a:ext cx="1788554" cy="903553"/>
          </a:xfrm>
        </p:spPr>
        <p:txBody>
          <a:bodyPr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3" name="文字版面配置區 4">
            <a:extLst>
              <a:ext uri="{FF2B5EF4-FFF2-40B4-BE49-F238E27FC236}">
                <a16:creationId xmlns:a16="http://schemas.microsoft.com/office/drawing/2014/main" id="{1ACD5DA5-6186-4488-A878-0F02158B33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6889" y="3021859"/>
            <a:ext cx="1788554" cy="463277"/>
          </a:xfrm>
        </p:spPr>
        <p:txBody>
          <a:bodyPr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4" name="文字版面配置區 4">
            <a:extLst>
              <a:ext uri="{FF2B5EF4-FFF2-40B4-BE49-F238E27FC236}">
                <a16:creationId xmlns:a16="http://schemas.microsoft.com/office/drawing/2014/main" id="{59E43C5B-6FDE-42FD-AB1F-90562D2597C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7273" y="4678706"/>
            <a:ext cx="843876" cy="946005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5" name="文字版面配置區 4">
            <a:extLst>
              <a:ext uri="{FF2B5EF4-FFF2-40B4-BE49-F238E27FC236}">
                <a16:creationId xmlns:a16="http://schemas.microsoft.com/office/drawing/2014/main" id="{02D93597-6377-42DA-9216-FF67D5E84D9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36" y="5679838"/>
            <a:ext cx="843876" cy="957762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6" name="文字版面配置區 4">
            <a:extLst>
              <a:ext uri="{FF2B5EF4-FFF2-40B4-BE49-F238E27FC236}">
                <a16:creationId xmlns:a16="http://schemas.microsoft.com/office/drawing/2014/main" id="{59F7CB85-E992-4611-A595-FB0E88571D6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113983" y="6661293"/>
            <a:ext cx="540000" cy="169174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800" b="1"/>
            </a:lvl1pPr>
          </a:lstStyle>
          <a:p>
            <a:r>
              <a:rPr lang="zh-TW" altLang="en-US" dirty="0"/>
              <a:t>月</a:t>
            </a:r>
            <a:r>
              <a:rPr lang="en-US" altLang="zh-TW" dirty="0"/>
              <a:t>,</a:t>
            </a:r>
            <a:r>
              <a:rPr lang="zh-TW" altLang="en-US" dirty="0"/>
              <a:t>西元年</a:t>
            </a:r>
          </a:p>
        </p:txBody>
      </p:sp>
      <p:sp>
        <p:nvSpPr>
          <p:cNvPr id="57" name="文字方塊 56">
            <a:extLst>
              <a:ext uri="{FF2B5EF4-FFF2-40B4-BE49-F238E27FC236}">
                <a16:creationId xmlns:a16="http://schemas.microsoft.com/office/drawing/2014/main" id="{CDCCC422-5FD8-49E9-9D62-00C546E67CC4}"/>
              </a:ext>
            </a:extLst>
          </p:cNvPr>
          <p:cNvSpPr txBox="1"/>
          <p:nvPr userDrawn="1"/>
        </p:nvSpPr>
        <p:spPr>
          <a:xfrm>
            <a:off x="132874" y="6679762"/>
            <a:ext cx="96738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US" altLang="zh-TW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Hsinchu County Gov. </a:t>
            </a:r>
            <a:endParaRPr lang="zh-TW" altLang="en-US" sz="800" dirty="0"/>
          </a:p>
        </p:txBody>
      </p:sp>
      <p:sp>
        <p:nvSpPr>
          <p:cNvPr id="58" name="文字方塊 57">
            <a:extLst>
              <a:ext uri="{FF2B5EF4-FFF2-40B4-BE49-F238E27FC236}">
                <a16:creationId xmlns:a16="http://schemas.microsoft.com/office/drawing/2014/main" id="{2E64057F-918C-422D-9A91-994DC89F6761}"/>
              </a:ext>
            </a:extLst>
          </p:cNvPr>
          <p:cNvSpPr txBox="1"/>
          <p:nvPr userDrawn="1"/>
        </p:nvSpPr>
        <p:spPr>
          <a:xfrm>
            <a:off x="1113983" y="1205863"/>
            <a:ext cx="30032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US" altLang="zh-TW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POP</a:t>
            </a:r>
            <a:r>
              <a:rPr kumimoji="0" lang="zh-TW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：</a:t>
            </a:r>
            <a:endParaRPr lang="zh-TW" altLang="en-US" sz="800" b="0" dirty="0"/>
          </a:p>
        </p:txBody>
      </p:sp>
      <p:sp>
        <p:nvSpPr>
          <p:cNvPr id="59" name="文字版面配置區 4">
            <a:extLst>
              <a:ext uri="{FF2B5EF4-FFF2-40B4-BE49-F238E27FC236}">
                <a16:creationId xmlns:a16="http://schemas.microsoft.com/office/drawing/2014/main" id="{2A2BEC32-E20B-4FC0-A39B-3E0105D2A43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3336" y="3685216"/>
            <a:ext cx="843876" cy="957762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graphicFrame>
        <p:nvGraphicFramePr>
          <p:cNvPr id="60" name="Group 152">
            <a:extLst>
              <a:ext uri="{FF2B5EF4-FFF2-40B4-BE49-F238E27FC236}">
                <a16:creationId xmlns:a16="http://schemas.microsoft.com/office/drawing/2014/main" id="{2ED13D3D-0C05-47C1-91BE-6E0F5C3B622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6659145"/>
              </p:ext>
            </p:extLst>
          </p:nvPr>
        </p:nvGraphicFramePr>
        <p:xfrm>
          <a:off x="-2645" y="0"/>
          <a:ext cx="9905998" cy="465138"/>
        </p:xfrm>
        <a:graphic>
          <a:graphicData uri="http://schemas.openxmlformats.org/drawingml/2006/table">
            <a:tbl>
              <a:tblPr/>
              <a:tblGrid>
                <a:gridCol w="8683095">
                  <a:extLst>
                    <a:ext uri="{9D8B030D-6E8A-4147-A177-3AD203B41FA5}">
                      <a16:colId xmlns:a16="http://schemas.microsoft.com/office/drawing/2014/main" val="3586651272"/>
                    </a:ext>
                  </a:extLst>
                </a:gridCol>
                <a:gridCol w="1222903">
                  <a:extLst>
                    <a:ext uri="{9D8B030D-6E8A-4147-A177-3AD203B41FA5}">
                      <a16:colId xmlns:a16="http://schemas.microsoft.com/office/drawing/2014/main" val="2360029166"/>
                    </a:ext>
                  </a:extLst>
                </a:gridCol>
              </a:tblGrid>
              <a:tr h="465138"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108000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華康中圓體" panose="020F0509000000000000" pitchFamily="49" charset="-120"/>
                        <a:cs typeface="華康儷金黑" panose="020B0809000000000000" pitchFamily="49" charset="-120"/>
                      </a:endParaRPr>
                    </a:p>
                  </a:txBody>
                  <a:tcPr marL="67814" marR="67814" marT="34668" marB="346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NO.</a:t>
                      </a:r>
                    </a:p>
                  </a:txBody>
                  <a:tcPr marL="0" marR="67814" marT="34668" marB="3466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819016"/>
                  </a:ext>
                </a:extLst>
              </a:tr>
            </a:tbl>
          </a:graphicData>
        </a:graphic>
      </p:graphicFrame>
      <p:sp>
        <p:nvSpPr>
          <p:cNvPr id="61" name="Content Placeholder 5">
            <a:extLst>
              <a:ext uri="{FF2B5EF4-FFF2-40B4-BE49-F238E27FC236}">
                <a16:creationId xmlns:a16="http://schemas.microsoft.com/office/drawing/2014/main" id="{6756FC9C-9AA5-40B6-AFBA-4FF9813A78E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829754" y="17590"/>
            <a:ext cx="6810766" cy="429768"/>
          </a:xfrm>
        </p:spPr>
        <p:txBody>
          <a:bodyPr anchor="ctr">
            <a:normAutofit/>
          </a:bodyPr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sp>
        <p:nvSpPr>
          <p:cNvPr id="62" name="Content Placeholder 5">
            <a:extLst>
              <a:ext uri="{FF2B5EF4-FFF2-40B4-BE49-F238E27FC236}">
                <a16:creationId xmlns:a16="http://schemas.microsoft.com/office/drawing/2014/main" id="{3ED6C3B4-3D7A-427B-89BC-99AC2DC04FB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950325" y="235164"/>
            <a:ext cx="955675" cy="202802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graphicFrame>
        <p:nvGraphicFramePr>
          <p:cNvPr id="63" name="表格 62">
            <a:extLst>
              <a:ext uri="{FF2B5EF4-FFF2-40B4-BE49-F238E27FC236}">
                <a16:creationId xmlns:a16="http://schemas.microsoft.com/office/drawing/2014/main" id="{38ED450D-9C6B-4AB3-8A5D-FECA97103D1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78267407"/>
              </p:ext>
            </p:extLst>
          </p:nvPr>
        </p:nvGraphicFramePr>
        <p:xfrm>
          <a:off x="1833564" y="5997359"/>
          <a:ext cx="8072440" cy="861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8749">
                  <a:extLst>
                    <a:ext uri="{9D8B030D-6E8A-4147-A177-3AD203B41FA5}">
                      <a16:colId xmlns:a16="http://schemas.microsoft.com/office/drawing/2014/main" val="494580000"/>
                    </a:ext>
                  </a:extLst>
                </a:gridCol>
                <a:gridCol w="215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8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1384591030"/>
                    </a:ext>
                  </a:extLst>
                </a:gridCol>
                <a:gridCol w="10405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493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Principle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LEGEND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vert="wordArtVertRtl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Administrative Boundary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Labelling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Facility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059">
                <a:tc rowSpan="3">
                  <a:txBody>
                    <a:bodyPr/>
                    <a:lstStyle/>
                    <a:p>
                      <a:r>
                        <a:rPr lang="en-US" altLang="zh-TW" sz="700" b="1" dirty="0"/>
                        <a:t>Flood</a:t>
                      </a:r>
                      <a:r>
                        <a:rPr lang="zh-TW" altLang="en-US" sz="700" dirty="0"/>
                        <a:t>：</a:t>
                      </a:r>
                      <a:r>
                        <a:rPr lang="en-US" altLang="zh-TW" sz="700" dirty="0"/>
                        <a:t>Vertical evacuation or preventive evacuate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pPr algn="r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After earthquake, evacuate outdoors or head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</a:t>
                      </a:r>
                      <a:r>
                        <a:rPr lang="en-US" altLang="zh-TW" sz="700" dirty="0"/>
                        <a:t>reventive evacuate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to shelters</a:t>
                      </a:r>
                      <a:endParaRPr lang="zh-TW" altLang="en-US" sz="7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Village Boundary Line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Route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Indoor Evacuation 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Medical Facility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05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Road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Tsunami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Outdoor Evacuation Shelter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Fire Department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County Road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Flood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Helipad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5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Emergency Operation Center</a:t>
                      </a:r>
                      <a:endParaRPr kumimoji="1" lang="zh-TW" altLang="en-US" sz="5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36000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Police Department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4" name="圖片 44">
            <a:extLst>
              <a:ext uri="{FF2B5EF4-FFF2-40B4-BE49-F238E27FC236}">
                <a16:creationId xmlns:a16="http://schemas.microsoft.com/office/drawing/2014/main" id="{7AF4B874-109B-42DC-BD12-9BD318C5684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509" y="6239491"/>
            <a:ext cx="405860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圖片 47">
            <a:extLst>
              <a:ext uri="{FF2B5EF4-FFF2-40B4-BE49-F238E27FC236}">
                <a16:creationId xmlns:a16="http://schemas.microsoft.com/office/drawing/2014/main" id="{9F927087-6E35-4337-B61F-E8B24F58284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6456117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圖片 48">
            <a:extLst>
              <a:ext uri="{FF2B5EF4-FFF2-40B4-BE49-F238E27FC236}">
                <a16:creationId xmlns:a16="http://schemas.microsoft.com/office/drawing/2014/main" id="{E2688463-E1CE-4CFD-9D5F-4DAB4022A8C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4" t="11217" r="16840" b="23364"/>
          <a:stretch>
            <a:fillRect/>
          </a:stretch>
        </p:blipFill>
        <p:spPr bwMode="auto">
          <a:xfrm>
            <a:off x="7322621" y="6671631"/>
            <a:ext cx="169846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圖片 46">
            <a:extLst>
              <a:ext uri="{FF2B5EF4-FFF2-40B4-BE49-F238E27FC236}">
                <a16:creationId xmlns:a16="http://schemas.microsoft.com/office/drawing/2014/main" id="{5C0E0A29-95DD-4BF7-A0A8-B19F24BBC2C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6" t="11215" r="16840" b="22430"/>
          <a:stretch>
            <a:fillRect/>
          </a:stretch>
        </p:blipFill>
        <p:spPr bwMode="auto">
          <a:xfrm>
            <a:off x="7326313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圖片 49">
            <a:extLst>
              <a:ext uri="{FF2B5EF4-FFF2-40B4-BE49-F238E27FC236}">
                <a16:creationId xmlns:a16="http://schemas.microsoft.com/office/drawing/2014/main" id="{1BB12943-0774-432C-9480-6734C3BA389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6" t="7693" r="16130" b="23076"/>
          <a:stretch>
            <a:fillRect/>
          </a:stretch>
        </p:blipFill>
        <p:spPr bwMode="auto">
          <a:xfrm>
            <a:off x="6445816" y="6668031"/>
            <a:ext cx="177231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" name="圖片 12" descr="120">
            <a:extLst>
              <a:ext uri="{FF2B5EF4-FFF2-40B4-BE49-F238E27FC236}">
                <a16:creationId xmlns:a16="http://schemas.microsoft.com/office/drawing/2014/main" id="{64843326-B78A-4591-82D4-EF547A61474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22740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圖片 11" descr="1021室外">
            <a:extLst>
              <a:ext uri="{FF2B5EF4-FFF2-40B4-BE49-F238E27FC236}">
                <a16:creationId xmlns:a16="http://schemas.microsoft.com/office/drawing/2014/main" id="{61E1678D-2A98-4BD8-91EA-BE962DB6CB4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44196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圖片 54" descr="圖形1">
            <a:extLst>
              <a:ext uri="{FF2B5EF4-FFF2-40B4-BE49-F238E27FC236}">
                <a16:creationId xmlns:a16="http://schemas.microsoft.com/office/drawing/2014/main" id="{646DEDB0-4717-40D1-B649-2CF390525DD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44347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圖片 53" descr="警察">
            <a:extLst>
              <a:ext uri="{FF2B5EF4-FFF2-40B4-BE49-F238E27FC236}">
                <a16:creationId xmlns:a16="http://schemas.microsoft.com/office/drawing/2014/main" id="{018F3D18-39CD-43BD-BDD1-A6EC0DF3B74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664313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" name="圖片 55" descr="250px-Star_of_life2_svg">
            <a:extLst>
              <a:ext uri="{FF2B5EF4-FFF2-40B4-BE49-F238E27FC236}">
                <a16:creationId xmlns:a16="http://schemas.microsoft.com/office/drawing/2014/main" id="{A8C1AAC0-3362-4BD7-B234-C6DCDFB0500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22105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4" name="直線接點 73">
            <a:extLst>
              <a:ext uri="{FF2B5EF4-FFF2-40B4-BE49-F238E27FC236}">
                <a16:creationId xmlns:a16="http://schemas.microsoft.com/office/drawing/2014/main" id="{0395A77C-B227-4FA5-A7E2-A0027CE992EB}"/>
              </a:ext>
            </a:extLst>
          </p:cNvPr>
          <p:cNvCxnSpPr>
            <a:cxnSpLocks/>
          </p:cNvCxnSpPr>
          <p:nvPr userDrawn="1"/>
        </p:nvCxnSpPr>
        <p:spPr>
          <a:xfrm>
            <a:off x="5404395" y="6320010"/>
            <a:ext cx="180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5" name="圖片 19">
            <a:extLst>
              <a:ext uri="{FF2B5EF4-FFF2-40B4-BE49-F238E27FC236}">
                <a16:creationId xmlns:a16="http://schemas.microsoft.com/office/drawing/2014/main" id="{2E636DA1-F13F-42D2-8C24-12D6663EBE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423" y="6677906"/>
            <a:ext cx="194106" cy="157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7" name="群組 76">
            <a:extLst>
              <a:ext uri="{FF2B5EF4-FFF2-40B4-BE49-F238E27FC236}">
                <a16:creationId xmlns:a16="http://schemas.microsoft.com/office/drawing/2014/main" id="{4119B3C5-0DDC-4299-9003-DDA9D1FD6280}"/>
              </a:ext>
            </a:extLst>
          </p:cNvPr>
          <p:cNvGrpSpPr/>
          <p:nvPr userDrawn="1"/>
        </p:nvGrpSpPr>
        <p:grpSpPr>
          <a:xfrm>
            <a:off x="2473400" y="6321270"/>
            <a:ext cx="1562702" cy="318318"/>
            <a:chOff x="2562061" y="3269841"/>
            <a:chExt cx="1562702" cy="318318"/>
          </a:xfrm>
        </p:grpSpPr>
        <p:grpSp>
          <p:nvGrpSpPr>
            <p:cNvPr id="78" name="群組 77">
              <a:extLst>
                <a:ext uri="{FF2B5EF4-FFF2-40B4-BE49-F238E27FC236}">
                  <a16:creationId xmlns:a16="http://schemas.microsoft.com/office/drawing/2014/main" id="{C2FEEDD5-45E3-4DCD-8295-E716119CA3AB}"/>
                </a:ext>
              </a:extLst>
            </p:cNvPr>
            <p:cNvGrpSpPr/>
            <p:nvPr/>
          </p:nvGrpSpPr>
          <p:grpSpPr>
            <a:xfrm>
              <a:off x="2562061" y="3269841"/>
              <a:ext cx="261654" cy="318318"/>
              <a:chOff x="670171" y="2359364"/>
              <a:chExt cx="1637519" cy="1992140"/>
            </a:xfrm>
          </p:grpSpPr>
          <p:sp>
            <p:nvSpPr>
              <p:cNvPr id="97" name="矩形 96">
                <a:extLst>
                  <a:ext uri="{FF2B5EF4-FFF2-40B4-BE49-F238E27FC236}">
                    <a16:creationId xmlns:a16="http://schemas.microsoft.com/office/drawing/2014/main" id="{8D4F9A63-8D70-4900-8C70-0B4F0FFB3F08}"/>
                  </a:ext>
                </a:extLst>
              </p:cNvPr>
              <p:cNvSpPr/>
              <p:nvPr/>
            </p:nvSpPr>
            <p:spPr>
              <a:xfrm>
                <a:off x="866939" y="3677344"/>
                <a:ext cx="1243982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Drop</a:t>
                </a:r>
              </a:p>
            </p:txBody>
          </p:sp>
          <p:pic>
            <p:nvPicPr>
              <p:cNvPr id="98" name="圖片 97">
                <a:extLst>
                  <a:ext uri="{FF2B5EF4-FFF2-40B4-BE49-F238E27FC236}">
                    <a16:creationId xmlns:a16="http://schemas.microsoft.com/office/drawing/2014/main" id="{F338DBC6-CDD6-4285-945F-9C435494C2C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702788">
                <a:off x="670171" y="2359364"/>
                <a:ext cx="1637519" cy="1637518"/>
              </a:xfrm>
              <a:prstGeom prst="rect">
                <a:avLst/>
              </a:prstGeom>
            </p:spPr>
          </p:pic>
        </p:grpSp>
        <p:grpSp>
          <p:nvGrpSpPr>
            <p:cNvPr id="79" name="群組 78">
              <a:extLst>
                <a:ext uri="{FF2B5EF4-FFF2-40B4-BE49-F238E27FC236}">
                  <a16:creationId xmlns:a16="http://schemas.microsoft.com/office/drawing/2014/main" id="{13EC30AB-41A5-43B8-8D58-5B3A5E79B8C3}"/>
                </a:ext>
              </a:extLst>
            </p:cNvPr>
            <p:cNvGrpSpPr/>
            <p:nvPr/>
          </p:nvGrpSpPr>
          <p:grpSpPr>
            <a:xfrm>
              <a:off x="3203332" y="3278211"/>
              <a:ext cx="234038" cy="301578"/>
              <a:chOff x="3935069" y="2782288"/>
              <a:chExt cx="1464690" cy="1887378"/>
            </a:xfrm>
          </p:grpSpPr>
          <p:sp>
            <p:nvSpPr>
              <p:cNvPr id="90" name="矩形 89">
                <a:extLst>
                  <a:ext uri="{FF2B5EF4-FFF2-40B4-BE49-F238E27FC236}">
                    <a16:creationId xmlns:a16="http://schemas.microsoft.com/office/drawing/2014/main" id="{0F741D08-74F0-43CD-B49A-29B4C7CD6883}"/>
                  </a:ext>
                </a:extLst>
              </p:cNvPr>
              <p:cNvSpPr/>
              <p:nvPr/>
            </p:nvSpPr>
            <p:spPr>
              <a:xfrm>
                <a:off x="3935069" y="3995505"/>
                <a:ext cx="1464690" cy="674161"/>
              </a:xfrm>
              <a:prstGeom prst="rect">
                <a:avLst/>
              </a:prstGeom>
            </p:spPr>
            <p:txBody>
              <a:bodyPr wrap="squar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Cover</a:t>
                </a:r>
              </a:p>
            </p:txBody>
          </p:sp>
          <p:pic>
            <p:nvPicPr>
              <p:cNvPr id="91" name="圖片 90">
                <a:extLst>
                  <a:ext uri="{FF2B5EF4-FFF2-40B4-BE49-F238E27FC236}">
                    <a16:creationId xmlns:a16="http://schemas.microsoft.com/office/drawing/2014/main" id="{1D71F1D6-E6BA-4878-ACAC-15607FCDA38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42411" y="3115046"/>
                <a:ext cx="1173778" cy="1173778"/>
              </a:xfrm>
              <a:prstGeom prst="rect">
                <a:avLst/>
              </a:prstGeom>
            </p:spPr>
          </p:pic>
          <p:grpSp>
            <p:nvGrpSpPr>
              <p:cNvPr id="92" name="群組 91">
                <a:extLst>
                  <a:ext uri="{FF2B5EF4-FFF2-40B4-BE49-F238E27FC236}">
                    <a16:creationId xmlns:a16="http://schemas.microsoft.com/office/drawing/2014/main" id="{08FB29E0-9687-4CE5-BEDE-F24EDF20655A}"/>
                  </a:ext>
                </a:extLst>
              </p:cNvPr>
              <p:cNvGrpSpPr/>
              <p:nvPr/>
            </p:nvGrpSpPr>
            <p:grpSpPr>
              <a:xfrm>
                <a:off x="3966229" y="2782288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93" name="群組 92">
                  <a:extLst>
                    <a:ext uri="{FF2B5EF4-FFF2-40B4-BE49-F238E27FC236}">
                      <a16:creationId xmlns:a16="http://schemas.microsoft.com/office/drawing/2014/main" id="{83E44F60-E14B-4A5D-92B5-E38338049BA1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95" name="圓角矩形 5">
                    <a:extLst>
                      <a:ext uri="{FF2B5EF4-FFF2-40B4-BE49-F238E27FC236}">
                        <a16:creationId xmlns:a16="http://schemas.microsoft.com/office/drawing/2014/main" id="{351511EF-F50B-4D39-A1CB-A0F84419E8D5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96" name="圓角矩形 56">
                    <a:extLst>
                      <a:ext uri="{FF2B5EF4-FFF2-40B4-BE49-F238E27FC236}">
                        <a16:creationId xmlns:a16="http://schemas.microsoft.com/office/drawing/2014/main" id="{A3559AA5-85FF-40DE-8FE5-61DFEC5BC87F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94" name="圓角矩形 62">
                  <a:extLst>
                    <a:ext uri="{FF2B5EF4-FFF2-40B4-BE49-F238E27FC236}">
                      <a16:creationId xmlns:a16="http://schemas.microsoft.com/office/drawing/2014/main" id="{2B582D2A-C1B3-419A-A6B1-B27D7FDA1915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grpSp>
          <p:nvGrpSpPr>
            <p:cNvPr id="80" name="群組 79">
              <a:extLst>
                <a:ext uri="{FF2B5EF4-FFF2-40B4-BE49-F238E27FC236}">
                  <a16:creationId xmlns:a16="http://schemas.microsoft.com/office/drawing/2014/main" id="{0996A288-16BF-4072-A1F0-32DFD132033D}"/>
                </a:ext>
              </a:extLst>
            </p:cNvPr>
            <p:cNvGrpSpPr/>
            <p:nvPr/>
          </p:nvGrpSpPr>
          <p:grpSpPr>
            <a:xfrm>
              <a:off x="3816986" y="3279209"/>
              <a:ext cx="307777" cy="299582"/>
              <a:chOff x="6626441" y="2710642"/>
              <a:chExt cx="1926173" cy="1874884"/>
            </a:xfrm>
          </p:grpSpPr>
          <p:sp>
            <p:nvSpPr>
              <p:cNvPr id="83" name="矩形 82">
                <a:extLst>
                  <a:ext uri="{FF2B5EF4-FFF2-40B4-BE49-F238E27FC236}">
                    <a16:creationId xmlns:a16="http://schemas.microsoft.com/office/drawing/2014/main" id="{027F2CBF-EA58-47F3-823E-723421753648}"/>
                  </a:ext>
                </a:extLst>
              </p:cNvPr>
              <p:cNvSpPr/>
              <p:nvPr/>
            </p:nvSpPr>
            <p:spPr>
              <a:xfrm>
                <a:off x="6626441" y="3911366"/>
                <a:ext cx="1926173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Hold on</a:t>
                </a:r>
              </a:p>
            </p:txBody>
          </p:sp>
          <p:pic>
            <p:nvPicPr>
              <p:cNvPr id="84" name="圖片 83">
                <a:extLst>
                  <a:ext uri="{FF2B5EF4-FFF2-40B4-BE49-F238E27FC236}">
                    <a16:creationId xmlns:a16="http://schemas.microsoft.com/office/drawing/2014/main" id="{20D7E784-45A9-4853-B05D-9AA9B8CD83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81212" y="2854166"/>
                <a:ext cx="1205858" cy="1205858"/>
              </a:xfrm>
              <a:prstGeom prst="rect">
                <a:avLst/>
              </a:prstGeom>
            </p:spPr>
          </p:pic>
          <p:grpSp>
            <p:nvGrpSpPr>
              <p:cNvPr id="85" name="群組 84">
                <a:extLst>
                  <a:ext uri="{FF2B5EF4-FFF2-40B4-BE49-F238E27FC236}">
                    <a16:creationId xmlns:a16="http://schemas.microsoft.com/office/drawing/2014/main" id="{057D6EC6-E7E5-4681-B92F-5BEC1195E261}"/>
                  </a:ext>
                </a:extLst>
              </p:cNvPr>
              <p:cNvGrpSpPr/>
              <p:nvPr/>
            </p:nvGrpSpPr>
            <p:grpSpPr>
              <a:xfrm>
                <a:off x="6887490" y="2710642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86" name="群組 85">
                  <a:extLst>
                    <a:ext uri="{FF2B5EF4-FFF2-40B4-BE49-F238E27FC236}">
                      <a16:creationId xmlns:a16="http://schemas.microsoft.com/office/drawing/2014/main" id="{D323661D-3103-4D4E-B0F4-68D75F758A1E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88" name="圓角矩形 70">
                    <a:extLst>
                      <a:ext uri="{FF2B5EF4-FFF2-40B4-BE49-F238E27FC236}">
                        <a16:creationId xmlns:a16="http://schemas.microsoft.com/office/drawing/2014/main" id="{679713B1-37BF-494F-8092-91DFD00DC87E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89" name="圓角矩形 71">
                    <a:extLst>
                      <a:ext uri="{FF2B5EF4-FFF2-40B4-BE49-F238E27FC236}">
                        <a16:creationId xmlns:a16="http://schemas.microsoft.com/office/drawing/2014/main" id="{5C13DB47-A9F3-4A6B-86F0-03829546873F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87" name="圓角矩形 69">
                  <a:extLst>
                    <a:ext uri="{FF2B5EF4-FFF2-40B4-BE49-F238E27FC236}">
                      <a16:creationId xmlns:a16="http://schemas.microsoft.com/office/drawing/2014/main" id="{DD9588A8-A224-48A2-B6FD-4D1D4488ED15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sp>
          <p:nvSpPr>
            <p:cNvPr id="81" name="箭號: 向右 80">
              <a:extLst>
                <a:ext uri="{FF2B5EF4-FFF2-40B4-BE49-F238E27FC236}">
                  <a16:creationId xmlns:a16="http://schemas.microsoft.com/office/drawing/2014/main" id="{A87548EC-07D0-4268-B87C-9BF023B68713}"/>
                </a:ext>
              </a:extLst>
            </p:cNvPr>
            <p:cNvSpPr/>
            <p:nvPr/>
          </p:nvSpPr>
          <p:spPr>
            <a:xfrm>
              <a:off x="2949023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2" name="箭號: 向右 81">
              <a:extLst>
                <a:ext uri="{FF2B5EF4-FFF2-40B4-BE49-F238E27FC236}">
                  <a16:creationId xmlns:a16="http://schemas.microsoft.com/office/drawing/2014/main" id="{AD2227CF-A7E6-4665-A34B-52303273037F}"/>
                </a:ext>
              </a:extLst>
            </p:cNvPr>
            <p:cNvSpPr/>
            <p:nvPr/>
          </p:nvSpPr>
          <p:spPr>
            <a:xfrm>
              <a:off x="3562678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99" name="圖片 50">
            <a:extLst>
              <a:ext uri="{FF2B5EF4-FFF2-40B4-BE49-F238E27FC236}">
                <a16:creationId xmlns:a16="http://schemas.microsoft.com/office/drawing/2014/main" id="{C01D1401-9722-4C7D-9D32-20481BF489B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69748" y="6665864"/>
            <a:ext cx="144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" name="圖片 99">
            <a:extLst>
              <a:ext uri="{FF2B5EF4-FFF2-40B4-BE49-F238E27FC236}">
                <a16:creationId xmlns:a16="http://schemas.microsoft.com/office/drawing/2014/main" id="{D4C40E87-A375-4B89-909E-C0F6E2A94FDF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clrChange>
              <a:clrFrom>
                <a:srgbClr val="F4F3EC"/>
              </a:clrFrom>
              <a:clrTo>
                <a:srgbClr val="F4F3E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758" y="6661292"/>
            <a:ext cx="183405" cy="158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477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6612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7963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3391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0259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2541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5659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7668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3532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4048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避難處所1處_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50622317-32EB-48D9-A30C-0BF924CBA247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833563" y="465138"/>
            <a:ext cx="8072435" cy="55406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graphicFrame>
        <p:nvGraphicFramePr>
          <p:cNvPr id="7" name="Group 152">
            <a:extLst>
              <a:ext uri="{FF2B5EF4-FFF2-40B4-BE49-F238E27FC236}">
                <a16:creationId xmlns:a16="http://schemas.microsoft.com/office/drawing/2014/main" id="{C0CB5E82-900C-4124-8DC6-6A3FFF63188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122850572"/>
              </p:ext>
            </p:extLst>
          </p:nvPr>
        </p:nvGraphicFramePr>
        <p:xfrm>
          <a:off x="-2645" y="0"/>
          <a:ext cx="9905998" cy="465138"/>
        </p:xfrm>
        <a:graphic>
          <a:graphicData uri="http://schemas.openxmlformats.org/drawingml/2006/table">
            <a:tbl>
              <a:tblPr/>
              <a:tblGrid>
                <a:gridCol w="8683095">
                  <a:extLst>
                    <a:ext uri="{9D8B030D-6E8A-4147-A177-3AD203B41FA5}">
                      <a16:colId xmlns:a16="http://schemas.microsoft.com/office/drawing/2014/main" val="3586651272"/>
                    </a:ext>
                  </a:extLst>
                </a:gridCol>
                <a:gridCol w="1222903">
                  <a:extLst>
                    <a:ext uri="{9D8B030D-6E8A-4147-A177-3AD203B41FA5}">
                      <a16:colId xmlns:a16="http://schemas.microsoft.com/office/drawing/2014/main" val="2360029166"/>
                    </a:ext>
                  </a:extLst>
                </a:gridCol>
              </a:tblGrid>
              <a:tr h="465138"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108000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華康中圓體" panose="020F0509000000000000" pitchFamily="49" charset="-120"/>
                        <a:cs typeface="華康儷金黑" panose="020B0809000000000000" pitchFamily="49" charset="-120"/>
                      </a:endParaRPr>
                    </a:p>
                  </a:txBody>
                  <a:tcPr marL="67814" marR="67814" marT="34668" marB="346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NO.</a:t>
                      </a:r>
                    </a:p>
                  </a:txBody>
                  <a:tcPr marL="0" marR="67814" marT="34668" marB="3466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819016"/>
                  </a:ext>
                </a:extLst>
              </a:tr>
            </a:tbl>
          </a:graphicData>
        </a:graphic>
      </p:graphicFrame>
      <p:graphicFrame>
        <p:nvGraphicFramePr>
          <p:cNvPr id="44" name="表格 43">
            <a:extLst>
              <a:ext uri="{FF2B5EF4-FFF2-40B4-BE49-F238E27FC236}">
                <a16:creationId xmlns:a16="http://schemas.microsoft.com/office/drawing/2014/main" id="{37F9FFC3-7B54-4A23-87A9-4CED89F08EA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046602643"/>
              </p:ext>
            </p:extLst>
          </p:nvPr>
        </p:nvGraphicFramePr>
        <p:xfrm>
          <a:off x="-2645" y="711218"/>
          <a:ext cx="1832399" cy="889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952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Administration Zone</a:t>
                      </a: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110">
                <a:tc>
                  <a:txBody>
                    <a:bodyPr/>
                    <a:lstStyle/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5" name="矩形 44">
            <a:extLst>
              <a:ext uri="{FF2B5EF4-FFF2-40B4-BE49-F238E27FC236}">
                <a16:creationId xmlns:a16="http://schemas.microsoft.com/office/drawing/2014/main" id="{1926EA06-238D-4C3D-B515-CA7153F57A89}"/>
              </a:ext>
            </a:extLst>
          </p:cNvPr>
          <p:cNvSpPr>
            <a:spLocks/>
          </p:cNvSpPr>
          <p:nvPr userDrawn="1"/>
        </p:nvSpPr>
        <p:spPr>
          <a:xfrm>
            <a:off x="-2645" y="478222"/>
            <a:ext cx="1832400" cy="23299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TW" sz="1000" b="1" dirty="0">
                <a:solidFill>
                  <a:schemeClr val="tx1"/>
                </a:solidFill>
              </a:rPr>
              <a:t>Disaster Prevention Information</a:t>
            </a:r>
          </a:p>
        </p:txBody>
      </p:sp>
      <p:graphicFrame>
        <p:nvGraphicFramePr>
          <p:cNvPr id="46" name="表格 45">
            <a:extLst>
              <a:ext uri="{FF2B5EF4-FFF2-40B4-BE49-F238E27FC236}">
                <a16:creationId xmlns:a16="http://schemas.microsoft.com/office/drawing/2014/main" id="{6DF75EB3-CDD1-48BF-88AA-A5AB0528DEF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813684"/>
              </p:ext>
            </p:extLst>
          </p:nvPr>
        </p:nvGraphicFramePr>
        <p:xfrm>
          <a:off x="-2645" y="1600280"/>
          <a:ext cx="1832400" cy="1179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2508">
                <a:tc>
                  <a:txBody>
                    <a:bodyPr/>
                    <a:lstStyle/>
                    <a:p>
                      <a:pPr marL="533400" marR="0" lvl="0" indent="-53340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Notification</a:t>
                      </a:r>
                    </a:p>
                  </a:txBody>
                  <a:tcPr marL="84441" marR="84441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7987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41" marR="84441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7" name="表格 46">
            <a:extLst>
              <a:ext uri="{FF2B5EF4-FFF2-40B4-BE49-F238E27FC236}">
                <a16:creationId xmlns:a16="http://schemas.microsoft.com/office/drawing/2014/main" id="{7F004A5D-3B0E-4578-B5F2-3168C5C4ED6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6474612"/>
              </p:ext>
            </p:extLst>
          </p:nvPr>
        </p:nvGraphicFramePr>
        <p:xfrm>
          <a:off x="-2645" y="2779833"/>
          <a:ext cx="1832400" cy="728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6948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Contact</a:t>
                      </a:r>
                    </a:p>
                  </a:txBody>
                  <a:tcPr marL="84364" marR="84364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437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5" name="Content Placeholder 5">
            <a:extLst>
              <a:ext uri="{FF2B5EF4-FFF2-40B4-BE49-F238E27FC236}">
                <a16:creationId xmlns:a16="http://schemas.microsoft.com/office/drawing/2014/main" id="{C23B225E-87BF-431C-B314-BAE617D0FBA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829754" y="17590"/>
            <a:ext cx="6810766" cy="429768"/>
          </a:xfrm>
        </p:spPr>
        <p:txBody>
          <a:bodyPr anchor="ctr">
            <a:normAutofit/>
          </a:bodyPr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sp>
        <p:nvSpPr>
          <p:cNvPr id="56" name="Content Placeholder 5">
            <a:extLst>
              <a:ext uri="{FF2B5EF4-FFF2-40B4-BE49-F238E27FC236}">
                <a16:creationId xmlns:a16="http://schemas.microsoft.com/office/drawing/2014/main" id="{E5A9D6BB-F6A2-4C6C-848F-B3A6E705605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950325" y="235164"/>
            <a:ext cx="955675" cy="202802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sp>
        <p:nvSpPr>
          <p:cNvPr id="57" name="文字版面配置區 4">
            <a:extLst>
              <a:ext uri="{FF2B5EF4-FFF2-40B4-BE49-F238E27FC236}">
                <a16:creationId xmlns:a16="http://schemas.microsoft.com/office/drawing/2014/main" id="{942A70E4-EDCE-41E8-9B22-E3488773236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54975" y="959404"/>
            <a:ext cx="460468" cy="621792"/>
          </a:xfrm>
        </p:spPr>
        <p:txBody>
          <a:bodyPr anchor="ctr">
            <a:normAutofit/>
          </a:bodyPr>
          <a:lstStyle>
            <a:lvl1pPr marL="0" indent="0">
              <a:buNone/>
              <a:defRPr sz="800"/>
            </a:lvl1pPr>
          </a:lstStyle>
          <a:p>
            <a:r>
              <a:rPr lang="zh-TW" altLang="en-US" dirty="0"/>
              <a:t>人數</a:t>
            </a:r>
          </a:p>
        </p:txBody>
      </p:sp>
      <p:sp>
        <p:nvSpPr>
          <p:cNvPr id="58" name="文字版面配置區 4">
            <a:extLst>
              <a:ext uri="{FF2B5EF4-FFF2-40B4-BE49-F238E27FC236}">
                <a16:creationId xmlns:a16="http://schemas.microsoft.com/office/drawing/2014/main" id="{2DCB2A4B-0FC5-42E8-91E3-F3DB8EF72EE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6889" y="1848882"/>
            <a:ext cx="1788554" cy="903553"/>
          </a:xfrm>
        </p:spPr>
        <p:txBody>
          <a:bodyPr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9" name="文字版面配置區 4">
            <a:extLst>
              <a:ext uri="{FF2B5EF4-FFF2-40B4-BE49-F238E27FC236}">
                <a16:creationId xmlns:a16="http://schemas.microsoft.com/office/drawing/2014/main" id="{08CB393C-14EF-403E-937D-8B39D6D7053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6889" y="3021860"/>
            <a:ext cx="1788554" cy="427820"/>
          </a:xfrm>
        </p:spPr>
        <p:txBody>
          <a:bodyPr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64" name="文字方塊 63">
            <a:extLst>
              <a:ext uri="{FF2B5EF4-FFF2-40B4-BE49-F238E27FC236}">
                <a16:creationId xmlns:a16="http://schemas.microsoft.com/office/drawing/2014/main" id="{54A7326A-F153-4097-9EED-C269BFA5D9E1}"/>
              </a:ext>
            </a:extLst>
          </p:cNvPr>
          <p:cNvSpPr txBox="1"/>
          <p:nvPr userDrawn="1"/>
        </p:nvSpPr>
        <p:spPr>
          <a:xfrm>
            <a:off x="1113983" y="1205863"/>
            <a:ext cx="30032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US" altLang="zh-TW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POP</a:t>
            </a:r>
            <a:r>
              <a:rPr kumimoji="0" lang="zh-TW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：</a:t>
            </a:r>
            <a:endParaRPr lang="zh-TW" altLang="en-US" sz="800" b="0" dirty="0"/>
          </a:p>
        </p:txBody>
      </p:sp>
      <p:graphicFrame>
        <p:nvGraphicFramePr>
          <p:cNvPr id="65" name="表格 64">
            <a:extLst>
              <a:ext uri="{FF2B5EF4-FFF2-40B4-BE49-F238E27FC236}">
                <a16:creationId xmlns:a16="http://schemas.microsoft.com/office/drawing/2014/main" id="{3D19C6E4-6678-4E87-830A-B2E969F8A51C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45575713"/>
              </p:ext>
            </p:extLst>
          </p:nvPr>
        </p:nvGraphicFramePr>
        <p:xfrm>
          <a:off x="0" y="3472577"/>
          <a:ext cx="1832400" cy="994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5388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Disaster Information Website</a:t>
                      </a:r>
                    </a:p>
                  </a:txBody>
                  <a:tcPr marL="84364" marR="84364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1031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6" name="圖片 88" descr="QR水保局.png">
            <a:extLst>
              <a:ext uri="{FF2B5EF4-FFF2-40B4-BE49-F238E27FC236}">
                <a16:creationId xmlns:a16="http://schemas.microsoft.com/office/drawing/2014/main" id="{F45D5E76-6455-4396-A0B7-FD2C1B1D7F7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14" y="3717163"/>
            <a:ext cx="246352" cy="246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圖片 90" descr="QR氣象局.png">
            <a:extLst>
              <a:ext uri="{FF2B5EF4-FFF2-40B4-BE49-F238E27FC236}">
                <a16:creationId xmlns:a16="http://schemas.microsoft.com/office/drawing/2014/main" id="{2DCA8E66-7CC8-4BAA-BA48-A7879E09EF4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14" y="3956352"/>
            <a:ext cx="246352" cy="246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圖片 2">
            <a:extLst>
              <a:ext uri="{FF2B5EF4-FFF2-40B4-BE49-F238E27FC236}">
                <a16:creationId xmlns:a16="http://schemas.microsoft.com/office/drawing/2014/main" id="{5FC907ED-F8C8-4C6E-9745-B3ABD761109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14" y="4195542"/>
            <a:ext cx="246105" cy="246105"/>
          </a:xfrm>
          <a:prstGeom prst="rect">
            <a:avLst/>
          </a:prstGeom>
        </p:spPr>
      </p:pic>
      <p:sp>
        <p:nvSpPr>
          <p:cNvPr id="69" name="矩形 68">
            <a:extLst>
              <a:ext uri="{FF2B5EF4-FFF2-40B4-BE49-F238E27FC236}">
                <a16:creationId xmlns:a16="http://schemas.microsoft.com/office/drawing/2014/main" id="{83DC121E-7F2D-4864-8079-120E6132C082}"/>
              </a:ext>
            </a:extLst>
          </p:cNvPr>
          <p:cNvSpPr/>
          <p:nvPr userDrawn="1"/>
        </p:nvSpPr>
        <p:spPr>
          <a:xfrm>
            <a:off x="379155" y="4214935"/>
            <a:ext cx="1104790" cy="2221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ts val="110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Hsinchu Fire  </a:t>
            </a:r>
            <a:r>
              <a:rPr kumimoji="0" lang="en-US" altLang="zh-TW" sz="8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Bureau</a:t>
            </a:r>
          </a:p>
        </p:txBody>
      </p:sp>
      <p:sp>
        <p:nvSpPr>
          <p:cNvPr id="70" name="矩形 69">
            <a:extLst>
              <a:ext uri="{FF2B5EF4-FFF2-40B4-BE49-F238E27FC236}">
                <a16:creationId xmlns:a16="http://schemas.microsoft.com/office/drawing/2014/main" id="{D0D4835C-72C0-4F38-906C-4E608B12ECFF}"/>
              </a:ext>
            </a:extLst>
          </p:cNvPr>
          <p:cNvSpPr/>
          <p:nvPr userDrawn="1"/>
        </p:nvSpPr>
        <p:spPr>
          <a:xfrm>
            <a:off x="379155" y="3664868"/>
            <a:ext cx="1396487" cy="363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ts val="1108"/>
              </a:lnSpc>
            </a:pP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Debris Flow</a:t>
            </a:r>
            <a:r>
              <a:rPr kumimoji="1" lang="zh-TW" altLang="en-US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 </a:t>
            </a: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Disaster Prevention Information</a:t>
            </a:r>
            <a:endParaRPr lang="en-US" altLang="zh-TW" sz="800" b="1" dirty="0">
              <a:latin typeface="華康儷金黑 Std W8" pitchFamily="34" charset="-120"/>
              <a:ea typeface="華康儷金黑 Std W8" pitchFamily="34" charset="-120"/>
            </a:endParaRPr>
          </a:p>
        </p:txBody>
      </p:sp>
      <p:sp>
        <p:nvSpPr>
          <p:cNvPr id="71" name="矩形 70">
            <a:extLst>
              <a:ext uri="{FF2B5EF4-FFF2-40B4-BE49-F238E27FC236}">
                <a16:creationId xmlns:a16="http://schemas.microsoft.com/office/drawing/2014/main" id="{5FD86EA8-0F07-489E-868C-E0E8F095B323}"/>
              </a:ext>
            </a:extLst>
          </p:cNvPr>
          <p:cNvSpPr/>
          <p:nvPr userDrawn="1"/>
        </p:nvSpPr>
        <p:spPr>
          <a:xfrm>
            <a:off x="379155" y="3977182"/>
            <a:ext cx="1176925" cy="22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ts val="1108"/>
              </a:lnSpc>
            </a:pP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Central Weather Bureau</a:t>
            </a:r>
            <a:endParaRPr lang="en-US" altLang="zh-TW" sz="800" b="1" dirty="0">
              <a:latin typeface="華康儷金黑 Std W8" pitchFamily="34" charset="-120"/>
              <a:ea typeface="華康儷金黑 Std W8" pitchFamily="34" charset="-120"/>
            </a:endParaRPr>
          </a:p>
        </p:txBody>
      </p:sp>
      <p:graphicFrame>
        <p:nvGraphicFramePr>
          <p:cNvPr id="6" name="Group 285">
            <a:extLst>
              <a:ext uri="{FF2B5EF4-FFF2-40B4-BE49-F238E27FC236}">
                <a16:creationId xmlns:a16="http://schemas.microsoft.com/office/drawing/2014/main" id="{2F8260E0-5518-460D-8FD1-5E2661DBDB2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81151599"/>
              </p:ext>
            </p:extLst>
          </p:nvPr>
        </p:nvGraphicFramePr>
        <p:xfrm>
          <a:off x="-2645" y="4464511"/>
          <a:ext cx="1833564" cy="2196971"/>
        </p:xfrm>
        <a:graphic>
          <a:graphicData uri="http://schemas.openxmlformats.org/drawingml/2006/table">
            <a:tbl>
              <a:tblPr/>
              <a:tblGrid>
                <a:gridCol w="1833564">
                  <a:extLst>
                    <a:ext uri="{9D8B030D-6E8A-4147-A177-3AD203B41FA5}">
                      <a16:colId xmlns:a16="http://schemas.microsoft.com/office/drawing/2014/main" val="3202243332"/>
                    </a:ext>
                  </a:extLst>
                </a:gridCol>
              </a:tblGrid>
              <a:tr h="146421"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Evacuation Shelter</a:t>
                      </a:r>
                      <a:endParaRPr kumimoji="1" lang="zh-TW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793951"/>
                  </a:ext>
                </a:extLst>
              </a:tr>
              <a:tr h="1025275">
                <a:tc>
                  <a:txBody>
                    <a:bodyPr/>
                    <a:lstStyle>
                      <a:lvl1pPr marL="87313" indent="-87313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904498"/>
                  </a:ext>
                </a:extLst>
              </a:tr>
              <a:tr h="1025275"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916544"/>
                  </a:ext>
                </a:extLst>
              </a:tr>
            </a:tbl>
          </a:graphicData>
        </a:graphic>
      </p:graphicFrame>
      <p:graphicFrame>
        <p:nvGraphicFramePr>
          <p:cNvPr id="48" name="表格 47">
            <a:extLst>
              <a:ext uri="{FF2B5EF4-FFF2-40B4-BE49-F238E27FC236}">
                <a16:creationId xmlns:a16="http://schemas.microsoft.com/office/drawing/2014/main" id="{BAFC0504-BFB4-4069-92AC-4540C7583011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229335036"/>
              </p:ext>
            </p:extLst>
          </p:nvPr>
        </p:nvGraphicFramePr>
        <p:xfrm>
          <a:off x="-2645" y="6651298"/>
          <a:ext cx="1832400" cy="20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7826">
                <a:tc>
                  <a:txBody>
                    <a:bodyPr/>
                    <a:lstStyle/>
                    <a:p>
                      <a:pPr marL="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42391" marB="423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0" name="文字版面配置區 4">
            <a:extLst>
              <a:ext uri="{FF2B5EF4-FFF2-40B4-BE49-F238E27FC236}">
                <a16:creationId xmlns:a16="http://schemas.microsoft.com/office/drawing/2014/main" id="{A422CF64-4270-4D99-9B94-2C54391BEAD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7272" y="4653908"/>
            <a:ext cx="1738369" cy="980356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62" name="文字版面配置區 4">
            <a:extLst>
              <a:ext uri="{FF2B5EF4-FFF2-40B4-BE49-F238E27FC236}">
                <a16:creationId xmlns:a16="http://schemas.microsoft.com/office/drawing/2014/main" id="{172409CB-1CD0-44B2-A0DE-EA1AB1B6C78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113983" y="6661293"/>
            <a:ext cx="540000" cy="169174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800" b="1"/>
            </a:lvl1pPr>
          </a:lstStyle>
          <a:p>
            <a:r>
              <a:rPr lang="zh-TW" altLang="en-US" dirty="0"/>
              <a:t>月</a:t>
            </a:r>
            <a:r>
              <a:rPr lang="en-US" altLang="zh-TW" dirty="0"/>
              <a:t>,</a:t>
            </a:r>
            <a:r>
              <a:rPr lang="zh-TW" altLang="en-US" dirty="0"/>
              <a:t>西元年</a:t>
            </a:r>
          </a:p>
        </p:txBody>
      </p:sp>
      <p:sp>
        <p:nvSpPr>
          <p:cNvPr id="63" name="文字方塊 62">
            <a:extLst>
              <a:ext uri="{FF2B5EF4-FFF2-40B4-BE49-F238E27FC236}">
                <a16:creationId xmlns:a16="http://schemas.microsoft.com/office/drawing/2014/main" id="{6C937A24-9242-4A6C-AF1E-465B2AD2342E}"/>
              </a:ext>
            </a:extLst>
          </p:cNvPr>
          <p:cNvSpPr txBox="1"/>
          <p:nvPr userDrawn="1"/>
        </p:nvSpPr>
        <p:spPr>
          <a:xfrm>
            <a:off x="132874" y="6679762"/>
            <a:ext cx="96738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US" altLang="zh-TW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Hsinchu County Gov. </a:t>
            </a:r>
            <a:endParaRPr lang="zh-TW" altLang="en-US" sz="800" dirty="0"/>
          </a:p>
        </p:txBody>
      </p:sp>
      <p:graphicFrame>
        <p:nvGraphicFramePr>
          <p:cNvPr id="72" name="表格 71">
            <a:extLst>
              <a:ext uri="{FF2B5EF4-FFF2-40B4-BE49-F238E27FC236}">
                <a16:creationId xmlns:a16="http://schemas.microsoft.com/office/drawing/2014/main" id="{5E1DA7D6-8014-475B-8638-45B85A13D881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92767143"/>
              </p:ext>
            </p:extLst>
          </p:nvPr>
        </p:nvGraphicFramePr>
        <p:xfrm>
          <a:off x="1833564" y="5997359"/>
          <a:ext cx="8072440" cy="861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8749">
                  <a:extLst>
                    <a:ext uri="{9D8B030D-6E8A-4147-A177-3AD203B41FA5}">
                      <a16:colId xmlns:a16="http://schemas.microsoft.com/office/drawing/2014/main" val="494580000"/>
                    </a:ext>
                  </a:extLst>
                </a:gridCol>
                <a:gridCol w="215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8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1384591030"/>
                    </a:ext>
                  </a:extLst>
                </a:gridCol>
                <a:gridCol w="10405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493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Principle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LEGEND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vert="wordArtVertRtl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Administrative Boundary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Labelling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Facility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059">
                <a:tc rowSpan="3">
                  <a:txBody>
                    <a:bodyPr/>
                    <a:lstStyle/>
                    <a:p>
                      <a:r>
                        <a:rPr lang="en-US" altLang="zh-TW" sz="700" b="1" dirty="0"/>
                        <a:t>Flood</a:t>
                      </a:r>
                      <a:r>
                        <a:rPr lang="zh-TW" altLang="en-US" sz="700" dirty="0"/>
                        <a:t>：</a:t>
                      </a:r>
                      <a:r>
                        <a:rPr lang="en-US" altLang="zh-TW" sz="700" dirty="0"/>
                        <a:t>Vertical evacuation or preventive evacuate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pPr algn="r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After earthquake, evacuate outdoors or head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</a:t>
                      </a:r>
                      <a:r>
                        <a:rPr lang="en-US" altLang="zh-TW" sz="700" dirty="0"/>
                        <a:t>reventive evacuate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to shelters</a:t>
                      </a:r>
                      <a:endParaRPr lang="zh-TW" altLang="en-US" sz="7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Village Boundary Line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Route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Indoor Evacuation 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Medical Facility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05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Road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Tsunami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Outdoor Evacuation Shelter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Fire Department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County Road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Flood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Helipad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5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Emergency Operation Center</a:t>
                      </a:r>
                      <a:endParaRPr kumimoji="1" lang="zh-TW" altLang="en-US" sz="5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36000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Police Department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73" name="圖片 44">
            <a:extLst>
              <a:ext uri="{FF2B5EF4-FFF2-40B4-BE49-F238E27FC236}">
                <a16:creationId xmlns:a16="http://schemas.microsoft.com/office/drawing/2014/main" id="{01917848-8A2D-42D3-9D14-610B021B06E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509" y="6239491"/>
            <a:ext cx="405860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" name="圖片 47">
            <a:extLst>
              <a:ext uri="{FF2B5EF4-FFF2-40B4-BE49-F238E27FC236}">
                <a16:creationId xmlns:a16="http://schemas.microsoft.com/office/drawing/2014/main" id="{8E904BA4-1126-47BD-BFA6-CA6F717C27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6456117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" name="圖片 48">
            <a:extLst>
              <a:ext uri="{FF2B5EF4-FFF2-40B4-BE49-F238E27FC236}">
                <a16:creationId xmlns:a16="http://schemas.microsoft.com/office/drawing/2014/main" id="{8546F49B-7F91-43F5-B4A4-C1BB25DCB29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4" t="11217" r="16840" b="23364"/>
          <a:stretch>
            <a:fillRect/>
          </a:stretch>
        </p:blipFill>
        <p:spPr bwMode="auto">
          <a:xfrm>
            <a:off x="7322621" y="6671631"/>
            <a:ext cx="169846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" name="圖片 46">
            <a:extLst>
              <a:ext uri="{FF2B5EF4-FFF2-40B4-BE49-F238E27FC236}">
                <a16:creationId xmlns:a16="http://schemas.microsoft.com/office/drawing/2014/main" id="{7CECCA98-BBE2-4AFC-BB1D-D5939175BFB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6" t="11215" r="16840" b="22430"/>
          <a:stretch>
            <a:fillRect/>
          </a:stretch>
        </p:blipFill>
        <p:spPr bwMode="auto">
          <a:xfrm>
            <a:off x="7326313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" name="圖片 49">
            <a:extLst>
              <a:ext uri="{FF2B5EF4-FFF2-40B4-BE49-F238E27FC236}">
                <a16:creationId xmlns:a16="http://schemas.microsoft.com/office/drawing/2014/main" id="{0E49473A-5F20-4A50-9F1D-2E55FEE5672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6" t="7693" r="16130" b="23076"/>
          <a:stretch>
            <a:fillRect/>
          </a:stretch>
        </p:blipFill>
        <p:spPr bwMode="auto">
          <a:xfrm>
            <a:off x="6445816" y="6668031"/>
            <a:ext cx="177231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" name="圖片 12" descr="120">
            <a:extLst>
              <a:ext uri="{FF2B5EF4-FFF2-40B4-BE49-F238E27FC236}">
                <a16:creationId xmlns:a16="http://schemas.microsoft.com/office/drawing/2014/main" id="{6BF88BE4-599B-422C-9006-6DC9DC735BD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22740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" name="圖片 11" descr="1021室外">
            <a:extLst>
              <a:ext uri="{FF2B5EF4-FFF2-40B4-BE49-F238E27FC236}">
                <a16:creationId xmlns:a16="http://schemas.microsoft.com/office/drawing/2014/main" id="{17F58DA0-A8E7-4EE1-AD80-0BBBEDFE2BA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44196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" name="圖片 54" descr="圖形1">
            <a:extLst>
              <a:ext uri="{FF2B5EF4-FFF2-40B4-BE49-F238E27FC236}">
                <a16:creationId xmlns:a16="http://schemas.microsoft.com/office/drawing/2014/main" id="{869B0736-1F23-4AB6-9E19-6EADE7A9EBA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44347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" name="圖片 53" descr="警察">
            <a:extLst>
              <a:ext uri="{FF2B5EF4-FFF2-40B4-BE49-F238E27FC236}">
                <a16:creationId xmlns:a16="http://schemas.microsoft.com/office/drawing/2014/main" id="{A906345F-DEDF-41D2-85A1-6193D15766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664313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" name="圖片 55" descr="250px-Star_of_life2_svg">
            <a:extLst>
              <a:ext uri="{FF2B5EF4-FFF2-40B4-BE49-F238E27FC236}">
                <a16:creationId xmlns:a16="http://schemas.microsoft.com/office/drawing/2014/main" id="{AB23807A-AB3B-4213-9E2A-5AD8878142E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22105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3" name="直線接點 82">
            <a:extLst>
              <a:ext uri="{FF2B5EF4-FFF2-40B4-BE49-F238E27FC236}">
                <a16:creationId xmlns:a16="http://schemas.microsoft.com/office/drawing/2014/main" id="{FBFCA623-7369-4F22-B31D-5031233644C5}"/>
              </a:ext>
            </a:extLst>
          </p:cNvPr>
          <p:cNvCxnSpPr>
            <a:cxnSpLocks/>
          </p:cNvCxnSpPr>
          <p:nvPr userDrawn="1"/>
        </p:nvCxnSpPr>
        <p:spPr>
          <a:xfrm>
            <a:off x="5404395" y="6320010"/>
            <a:ext cx="180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4" name="圖片 19">
            <a:extLst>
              <a:ext uri="{FF2B5EF4-FFF2-40B4-BE49-F238E27FC236}">
                <a16:creationId xmlns:a16="http://schemas.microsoft.com/office/drawing/2014/main" id="{E7BF6E4A-9813-42B4-AEC5-102B97984AD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423" y="6677906"/>
            <a:ext cx="194106" cy="157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6" name="群組 85">
            <a:extLst>
              <a:ext uri="{FF2B5EF4-FFF2-40B4-BE49-F238E27FC236}">
                <a16:creationId xmlns:a16="http://schemas.microsoft.com/office/drawing/2014/main" id="{3C81506A-B961-48B2-B8D0-A5A6FFEC2782}"/>
              </a:ext>
            </a:extLst>
          </p:cNvPr>
          <p:cNvGrpSpPr/>
          <p:nvPr userDrawn="1"/>
        </p:nvGrpSpPr>
        <p:grpSpPr>
          <a:xfrm>
            <a:off x="2473400" y="6321270"/>
            <a:ext cx="1562702" cy="318318"/>
            <a:chOff x="2562061" y="3269841"/>
            <a:chExt cx="1562702" cy="318318"/>
          </a:xfrm>
        </p:grpSpPr>
        <p:grpSp>
          <p:nvGrpSpPr>
            <p:cNvPr id="87" name="群組 86">
              <a:extLst>
                <a:ext uri="{FF2B5EF4-FFF2-40B4-BE49-F238E27FC236}">
                  <a16:creationId xmlns:a16="http://schemas.microsoft.com/office/drawing/2014/main" id="{19D53887-CD4F-4A87-BA10-6CEC0F8FCAB9}"/>
                </a:ext>
              </a:extLst>
            </p:cNvPr>
            <p:cNvGrpSpPr/>
            <p:nvPr/>
          </p:nvGrpSpPr>
          <p:grpSpPr>
            <a:xfrm>
              <a:off x="2562061" y="3269841"/>
              <a:ext cx="261654" cy="318318"/>
              <a:chOff x="670171" y="2359364"/>
              <a:chExt cx="1637519" cy="1992140"/>
            </a:xfrm>
          </p:grpSpPr>
          <p:sp>
            <p:nvSpPr>
              <p:cNvPr id="106" name="矩形 105">
                <a:extLst>
                  <a:ext uri="{FF2B5EF4-FFF2-40B4-BE49-F238E27FC236}">
                    <a16:creationId xmlns:a16="http://schemas.microsoft.com/office/drawing/2014/main" id="{E9781C38-05CC-400A-9225-72CB14BC521A}"/>
                  </a:ext>
                </a:extLst>
              </p:cNvPr>
              <p:cNvSpPr/>
              <p:nvPr/>
            </p:nvSpPr>
            <p:spPr>
              <a:xfrm>
                <a:off x="866939" y="3677344"/>
                <a:ext cx="1243982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Drop</a:t>
                </a:r>
              </a:p>
            </p:txBody>
          </p:sp>
          <p:pic>
            <p:nvPicPr>
              <p:cNvPr id="107" name="圖片 106">
                <a:extLst>
                  <a:ext uri="{FF2B5EF4-FFF2-40B4-BE49-F238E27FC236}">
                    <a16:creationId xmlns:a16="http://schemas.microsoft.com/office/drawing/2014/main" id="{86341206-6A3E-4336-B850-00A9E8BB62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702788">
                <a:off x="670171" y="2359364"/>
                <a:ext cx="1637519" cy="1637518"/>
              </a:xfrm>
              <a:prstGeom prst="rect">
                <a:avLst/>
              </a:prstGeom>
            </p:spPr>
          </p:pic>
        </p:grpSp>
        <p:grpSp>
          <p:nvGrpSpPr>
            <p:cNvPr id="88" name="群組 87">
              <a:extLst>
                <a:ext uri="{FF2B5EF4-FFF2-40B4-BE49-F238E27FC236}">
                  <a16:creationId xmlns:a16="http://schemas.microsoft.com/office/drawing/2014/main" id="{518D5993-AE40-4B28-9513-4D787100A892}"/>
                </a:ext>
              </a:extLst>
            </p:cNvPr>
            <p:cNvGrpSpPr/>
            <p:nvPr/>
          </p:nvGrpSpPr>
          <p:grpSpPr>
            <a:xfrm>
              <a:off x="3203332" y="3278211"/>
              <a:ext cx="234038" cy="301578"/>
              <a:chOff x="3935069" y="2782288"/>
              <a:chExt cx="1464690" cy="1887378"/>
            </a:xfrm>
          </p:grpSpPr>
          <p:sp>
            <p:nvSpPr>
              <p:cNvPr id="99" name="矩形 98">
                <a:extLst>
                  <a:ext uri="{FF2B5EF4-FFF2-40B4-BE49-F238E27FC236}">
                    <a16:creationId xmlns:a16="http://schemas.microsoft.com/office/drawing/2014/main" id="{F4DA04C4-F859-42DD-8DCF-B76DBBBA9122}"/>
                  </a:ext>
                </a:extLst>
              </p:cNvPr>
              <p:cNvSpPr/>
              <p:nvPr/>
            </p:nvSpPr>
            <p:spPr>
              <a:xfrm>
                <a:off x="3935069" y="3995505"/>
                <a:ext cx="1464690" cy="674161"/>
              </a:xfrm>
              <a:prstGeom prst="rect">
                <a:avLst/>
              </a:prstGeom>
            </p:spPr>
            <p:txBody>
              <a:bodyPr wrap="squar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Cover</a:t>
                </a:r>
              </a:p>
            </p:txBody>
          </p:sp>
          <p:pic>
            <p:nvPicPr>
              <p:cNvPr id="100" name="圖片 99">
                <a:extLst>
                  <a:ext uri="{FF2B5EF4-FFF2-40B4-BE49-F238E27FC236}">
                    <a16:creationId xmlns:a16="http://schemas.microsoft.com/office/drawing/2014/main" id="{8A00BA9A-361C-4553-BFAE-248100CC981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42411" y="3115046"/>
                <a:ext cx="1173778" cy="1173778"/>
              </a:xfrm>
              <a:prstGeom prst="rect">
                <a:avLst/>
              </a:prstGeom>
            </p:spPr>
          </p:pic>
          <p:grpSp>
            <p:nvGrpSpPr>
              <p:cNvPr id="101" name="群組 100">
                <a:extLst>
                  <a:ext uri="{FF2B5EF4-FFF2-40B4-BE49-F238E27FC236}">
                    <a16:creationId xmlns:a16="http://schemas.microsoft.com/office/drawing/2014/main" id="{24F06CF1-D476-4564-BE65-0A0AB4C1CEB6}"/>
                  </a:ext>
                </a:extLst>
              </p:cNvPr>
              <p:cNvGrpSpPr/>
              <p:nvPr/>
            </p:nvGrpSpPr>
            <p:grpSpPr>
              <a:xfrm>
                <a:off x="3966229" y="2782288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102" name="群組 101">
                  <a:extLst>
                    <a:ext uri="{FF2B5EF4-FFF2-40B4-BE49-F238E27FC236}">
                      <a16:creationId xmlns:a16="http://schemas.microsoft.com/office/drawing/2014/main" id="{C29B64A8-73A0-4EA6-80E6-EB4333779B43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104" name="圓角矩形 5">
                    <a:extLst>
                      <a:ext uri="{FF2B5EF4-FFF2-40B4-BE49-F238E27FC236}">
                        <a16:creationId xmlns:a16="http://schemas.microsoft.com/office/drawing/2014/main" id="{4CA71ECA-5A9C-40DC-8116-F7D4BAFC546F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105" name="圓角矩形 56">
                    <a:extLst>
                      <a:ext uri="{FF2B5EF4-FFF2-40B4-BE49-F238E27FC236}">
                        <a16:creationId xmlns:a16="http://schemas.microsoft.com/office/drawing/2014/main" id="{E8EF74F9-D6B0-4481-BB7D-A1A5EAEC9015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103" name="圓角矩形 62">
                  <a:extLst>
                    <a:ext uri="{FF2B5EF4-FFF2-40B4-BE49-F238E27FC236}">
                      <a16:creationId xmlns:a16="http://schemas.microsoft.com/office/drawing/2014/main" id="{33A0C81D-B31E-40ED-8843-C2E193C14F83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grpSp>
          <p:nvGrpSpPr>
            <p:cNvPr id="89" name="群組 88">
              <a:extLst>
                <a:ext uri="{FF2B5EF4-FFF2-40B4-BE49-F238E27FC236}">
                  <a16:creationId xmlns:a16="http://schemas.microsoft.com/office/drawing/2014/main" id="{8D27F7FC-8863-4935-BC9F-297EE57801B0}"/>
                </a:ext>
              </a:extLst>
            </p:cNvPr>
            <p:cNvGrpSpPr/>
            <p:nvPr/>
          </p:nvGrpSpPr>
          <p:grpSpPr>
            <a:xfrm>
              <a:off x="3816986" y="3279209"/>
              <a:ext cx="307777" cy="299582"/>
              <a:chOff x="6626441" y="2710642"/>
              <a:chExt cx="1926173" cy="1874884"/>
            </a:xfrm>
          </p:grpSpPr>
          <p:sp>
            <p:nvSpPr>
              <p:cNvPr id="92" name="矩形 91">
                <a:extLst>
                  <a:ext uri="{FF2B5EF4-FFF2-40B4-BE49-F238E27FC236}">
                    <a16:creationId xmlns:a16="http://schemas.microsoft.com/office/drawing/2014/main" id="{B3D0973C-1F49-496C-8993-DBE4A283CC6C}"/>
                  </a:ext>
                </a:extLst>
              </p:cNvPr>
              <p:cNvSpPr/>
              <p:nvPr/>
            </p:nvSpPr>
            <p:spPr>
              <a:xfrm>
                <a:off x="6626441" y="3911366"/>
                <a:ext cx="1926173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Hold on</a:t>
                </a:r>
              </a:p>
            </p:txBody>
          </p:sp>
          <p:pic>
            <p:nvPicPr>
              <p:cNvPr id="93" name="圖片 92">
                <a:extLst>
                  <a:ext uri="{FF2B5EF4-FFF2-40B4-BE49-F238E27FC236}">
                    <a16:creationId xmlns:a16="http://schemas.microsoft.com/office/drawing/2014/main" id="{6C5C13F2-566C-479A-A761-494308784C9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81212" y="2854166"/>
                <a:ext cx="1205858" cy="1205858"/>
              </a:xfrm>
              <a:prstGeom prst="rect">
                <a:avLst/>
              </a:prstGeom>
            </p:spPr>
          </p:pic>
          <p:grpSp>
            <p:nvGrpSpPr>
              <p:cNvPr id="94" name="群組 93">
                <a:extLst>
                  <a:ext uri="{FF2B5EF4-FFF2-40B4-BE49-F238E27FC236}">
                    <a16:creationId xmlns:a16="http://schemas.microsoft.com/office/drawing/2014/main" id="{4BB16E0E-EE47-4BE1-8609-35B44B4170C9}"/>
                  </a:ext>
                </a:extLst>
              </p:cNvPr>
              <p:cNvGrpSpPr/>
              <p:nvPr/>
            </p:nvGrpSpPr>
            <p:grpSpPr>
              <a:xfrm>
                <a:off x="6887490" y="2710642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95" name="群組 94">
                  <a:extLst>
                    <a:ext uri="{FF2B5EF4-FFF2-40B4-BE49-F238E27FC236}">
                      <a16:creationId xmlns:a16="http://schemas.microsoft.com/office/drawing/2014/main" id="{6D1B0DE3-08C7-4404-87A7-6B470D343465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97" name="圓角矩形 70">
                    <a:extLst>
                      <a:ext uri="{FF2B5EF4-FFF2-40B4-BE49-F238E27FC236}">
                        <a16:creationId xmlns:a16="http://schemas.microsoft.com/office/drawing/2014/main" id="{6450F314-34A9-4930-8B89-A6E631ED0E40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98" name="圓角矩形 71">
                    <a:extLst>
                      <a:ext uri="{FF2B5EF4-FFF2-40B4-BE49-F238E27FC236}">
                        <a16:creationId xmlns:a16="http://schemas.microsoft.com/office/drawing/2014/main" id="{5E6F6DBF-DF47-4BFF-9CD4-2A2C139C6982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96" name="圓角矩形 69">
                  <a:extLst>
                    <a:ext uri="{FF2B5EF4-FFF2-40B4-BE49-F238E27FC236}">
                      <a16:creationId xmlns:a16="http://schemas.microsoft.com/office/drawing/2014/main" id="{5D06513F-ACC9-476F-812C-2DB0EC056E8A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sp>
          <p:nvSpPr>
            <p:cNvPr id="90" name="箭號: 向右 89">
              <a:extLst>
                <a:ext uri="{FF2B5EF4-FFF2-40B4-BE49-F238E27FC236}">
                  <a16:creationId xmlns:a16="http://schemas.microsoft.com/office/drawing/2014/main" id="{0F35314C-533B-4C83-9E50-89A5E2CBB231}"/>
                </a:ext>
              </a:extLst>
            </p:cNvPr>
            <p:cNvSpPr/>
            <p:nvPr/>
          </p:nvSpPr>
          <p:spPr>
            <a:xfrm>
              <a:off x="2949023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1" name="箭號: 向右 90">
              <a:extLst>
                <a:ext uri="{FF2B5EF4-FFF2-40B4-BE49-F238E27FC236}">
                  <a16:creationId xmlns:a16="http://schemas.microsoft.com/office/drawing/2014/main" id="{7D68E901-EB02-45AA-BB8F-6894B4658FD8}"/>
                </a:ext>
              </a:extLst>
            </p:cNvPr>
            <p:cNvSpPr/>
            <p:nvPr/>
          </p:nvSpPr>
          <p:spPr>
            <a:xfrm>
              <a:off x="3562678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108" name="圖片 50">
            <a:extLst>
              <a:ext uri="{FF2B5EF4-FFF2-40B4-BE49-F238E27FC236}">
                <a16:creationId xmlns:a16="http://schemas.microsoft.com/office/drawing/2014/main" id="{540E50BE-779E-4263-813F-1F462DAD625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69748" y="6665864"/>
            <a:ext cx="144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" name="圖片 108">
            <a:extLst>
              <a:ext uri="{FF2B5EF4-FFF2-40B4-BE49-F238E27FC236}">
                <a16:creationId xmlns:a16="http://schemas.microsoft.com/office/drawing/2014/main" id="{CCF4B776-33DA-477A-B1C7-A7E13A576BF5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clrChange>
              <a:clrFrom>
                <a:srgbClr val="F4F3EC"/>
              </a:clrFrom>
              <a:clrTo>
                <a:srgbClr val="F4F3E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758" y="6661292"/>
            <a:ext cx="183405" cy="158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077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避難處所2處_左右(小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50622317-32EB-48D9-A30C-0BF924CBA247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833563" y="465138"/>
            <a:ext cx="8072435" cy="55406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graphicFrame>
        <p:nvGraphicFramePr>
          <p:cNvPr id="44" name="表格 43">
            <a:extLst>
              <a:ext uri="{FF2B5EF4-FFF2-40B4-BE49-F238E27FC236}">
                <a16:creationId xmlns:a16="http://schemas.microsoft.com/office/drawing/2014/main" id="{37F9FFC3-7B54-4A23-87A9-4CED89F08EA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250935639"/>
              </p:ext>
            </p:extLst>
          </p:nvPr>
        </p:nvGraphicFramePr>
        <p:xfrm>
          <a:off x="-2645" y="711218"/>
          <a:ext cx="1832399" cy="889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952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Administration Zone</a:t>
                      </a: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110">
                <a:tc>
                  <a:txBody>
                    <a:bodyPr/>
                    <a:lstStyle/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5" name="矩形 44">
            <a:extLst>
              <a:ext uri="{FF2B5EF4-FFF2-40B4-BE49-F238E27FC236}">
                <a16:creationId xmlns:a16="http://schemas.microsoft.com/office/drawing/2014/main" id="{1926EA06-238D-4C3D-B515-CA7153F57A89}"/>
              </a:ext>
            </a:extLst>
          </p:cNvPr>
          <p:cNvSpPr>
            <a:spLocks/>
          </p:cNvSpPr>
          <p:nvPr userDrawn="1"/>
        </p:nvSpPr>
        <p:spPr>
          <a:xfrm>
            <a:off x="-2645" y="478222"/>
            <a:ext cx="1832400" cy="23299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TW" sz="1000" b="1" dirty="0">
                <a:solidFill>
                  <a:schemeClr val="tx1"/>
                </a:solidFill>
              </a:rPr>
              <a:t>Disaster Prevention Information</a:t>
            </a:r>
          </a:p>
        </p:txBody>
      </p:sp>
      <p:graphicFrame>
        <p:nvGraphicFramePr>
          <p:cNvPr id="46" name="表格 45">
            <a:extLst>
              <a:ext uri="{FF2B5EF4-FFF2-40B4-BE49-F238E27FC236}">
                <a16:creationId xmlns:a16="http://schemas.microsoft.com/office/drawing/2014/main" id="{6DF75EB3-CDD1-48BF-88AA-A5AB0528DEF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49545433"/>
              </p:ext>
            </p:extLst>
          </p:nvPr>
        </p:nvGraphicFramePr>
        <p:xfrm>
          <a:off x="-2645" y="1600280"/>
          <a:ext cx="1832400" cy="1179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2508">
                <a:tc>
                  <a:txBody>
                    <a:bodyPr/>
                    <a:lstStyle/>
                    <a:p>
                      <a:pPr marL="533400" marR="0" lvl="0" indent="-53340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Notification</a:t>
                      </a:r>
                    </a:p>
                  </a:txBody>
                  <a:tcPr marL="84441" marR="84441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7987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41" marR="84441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7" name="表格 46">
            <a:extLst>
              <a:ext uri="{FF2B5EF4-FFF2-40B4-BE49-F238E27FC236}">
                <a16:creationId xmlns:a16="http://schemas.microsoft.com/office/drawing/2014/main" id="{7F004A5D-3B0E-4578-B5F2-3168C5C4ED6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12110912"/>
              </p:ext>
            </p:extLst>
          </p:nvPr>
        </p:nvGraphicFramePr>
        <p:xfrm>
          <a:off x="-2645" y="2779834"/>
          <a:ext cx="1832400" cy="713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1974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Contact</a:t>
                      </a:r>
                    </a:p>
                  </a:txBody>
                  <a:tcPr marL="84364" marR="84364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811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9" name="表格 48">
            <a:extLst>
              <a:ext uri="{FF2B5EF4-FFF2-40B4-BE49-F238E27FC236}">
                <a16:creationId xmlns:a16="http://schemas.microsoft.com/office/drawing/2014/main" id="{350E1EF3-6F67-4F89-B7F3-9A4E503EFA9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524433709"/>
              </p:ext>
            </p:extLst>
          </p:nvPr>
        </p:nvGraphicFramePr>
        <p:xfrm>
          <a:off x="0" y="3472577"/>
          <a:ext cx="1832400" cy="994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5388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Disaster Information Website</a:t>
                      </a:r>
                    </a:p>
                  </a:txBody>
                  <a:tcPr marL="84364" marR="84364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1031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0" name="圖片 88" descr="QR水保局.png">
            <a:extLst>
              <a:ext uri="{FF2B5EF4-FFF2-40B4-BE49-F238E27FC236}">
                <a16:creationId xmlns:a16="http://schemas.microsoft.com/office/drawing/2014/main" id="{DAA1D434-DAE8-472F-BCB4-E902837F4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14" y="3717163"/>
            <a:ext cx="246352" cy="246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圖片 90" descr="QR氣象局.png">
            <a:extLst>
              <a:ext uri="{FF2B5EF4-FFF2-40B4-BE49-F238E27FC236}">
                <a16:creationId xmlns:a16="http://schemas.microsoft.com/office/drawing/2014/main" id="{FAF49ADC-7B08-49D0-ADF7-D94D820BA53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14" y="3956352"/>
            <a:ext cx="246352" cy="246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圖片 2">
            <a:extLst>
              <a:ext uri="{FF2B5EF4-FFF2-40B4-BE49-F238E27FC236}">
                <a16:creationId xmlns:a16="http://schemas.microsoft.com/office/drawing/2014/main" id="{143506BC-4B00-46E2-AD06-1F28C919598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14" y="4195542"/>
            <a:ext cx="246105" cy="246105"/>
          </a:xfrm>
          <a:prstGeom prst="rect">
            <a:avLst/>
          </a:prstGeom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E404B9B2-C1AD-4F8A-AEBE-C7C8D9DCB15D}"/>
              </a:ext>
            </a:extLst>
          </p:cNvPr>
          <p:cNvSpPr/>
          <p:nvPr userDrawn="1"/>
        </p:nvSpPr>
        <p:spPr>
          <a:xfrm>
            <a:off x="379155" y="4214935"/>
            <a:ext cx="1104790" cy="2221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ts val="110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Hsinchu Fire  </a:t>
            </a:r>
            <a:r>
              <a:rPr kumimoji="0" lang="en-US" altLang="zh-TW" sz="8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Bureau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034316B1-8A31-4FBC-A1BD-90127BB4EB50}"/>
              </a:ext>
            </a:extLst>
          </p:cNvPr>
          <p:cNvSpPr/>
          <p:nvPr userDrawn="1"/>
        </p:nvSpPr>
        <p:spPr>
          <a:xfrm>
            <a:off x="379155" y="3664868"/>
            <a:ext cx="1396487" cy="363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ts val="1108"/>
              </a:lnSpc>
            </a:pP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Debris Flow</a:t>
            </a:r>
            <a:r>
              <a:rPr kumimoji="1" lang="zh-TW" altLang="en-US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 </a:t>
            </a: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Disaster Prevention Information</a:t>
            </a:r>
            <a:endParaRPr lang="en-US" altLang="zh-TW" sz="800" b="1" dirty="0">
              <a:latin typeface="華康儷金黑 Std W8" pitchFamily="34" charset="-120"/>
              <a:ea typeface="華康儷金黑 Std W8" pitchFamily="34" charset="-120"/>
            </a:endParaRPr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9A70A01D-9559-4410-AD7D-55D4BEFCEF65}"/>
              </a:ext>
            </a:extLst>
          </p:cNvPr>
          <p:cNvSpPr/>
          <p:nvPr userDrawn="1"/>
        </p:nvSpPr>
        <p:spPr>
          <a:xfrm>
            <a:off x="379155" y="3977182"/>
            <a:ext cx="1176925" cy="22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ts val="1108"/>
              </a:lnSpc>
            </a:pP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Central Weather Bureau</a:t>
            </a:r>
            <a:endParaRPr lang="en-US" altLang="zh-TW" sz="800" b="1" dirty="0">
              <a:latin typeface="華康儷金黑 Std W8" pitchFamily="34" charset="-120"/>
              <a:ea typeface="華康儷金黑 Std W8" pitchFamily="34" charset="-120"/>
            </a:endParaRPr>
          </a:p>
        </p:txBody>
      </p:sp>
      <p:sp>
        <p:nvSpPr>
          <p:cNvPr id="66" name="文字版面配置區 4">
            <a:extLst>
              <a:ext uri="{FF2B5EF4-FFF2-40B4-BE49-F238E27FC236}">
                <a16:creationId xmlns:a16="http://schemas.microsoft.com/office/drawing/2014/main" id="{A01DC282-FEC5-4902-8A12-77526CD2542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54975" y="959404"/>
            <a:ext cx="460468" cy="621792"/>
          </a:xfrm>
        </p:spPr>
        <p:txBody>
          <a:bodyPr anchor="ctr">
            <a:normAutofit/>
          </a:bodyPr>
          <a:lstStyle>
            <a:lvl1pPr marL="0" indent="0">
              <a:buNone/>
              <a:defRPr sz="800"/>
            </a:lvl1pPr>
          </a:lstStyle>
          <a:p>
            <a:r>
              <a:rPr lang="zh-TW" altLang="en-US" dirty="0"/>
              <a:t>人數</a:t>
            </a:r>
          </a:p>
        </p:txBody>
      </p:sp>
      <p:sp>
        <p:nvSpPr>
          <p:cNvPr id="72" name="文字版面配置區 4">
            <a:extLst>
              <a:ext uri="{FF2B5EF4-FFF2-40B4-BE49-F238E27FC236}">
                <a16:creationId xmlns:a16="http://schemas.microsoft.com/office/drawing/2014/main" id="{ABE60CFA-5A97-4746-978C-27254B341C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6889" y="1848882"/>
            <a:ext cx="1788554" cy="903553"/>
          </a:xfrm>
        </p:spPr>
        <p:txBody>
          <a:bodyPr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73" name="文字版面配置區 4">
            <a:extLst>
              <a:ext uri="{FF2B5EF4-FFF2-40B4-BE49-F238E27FC236}">
                <a16:creationId xmlns:a16="http://schemas.microsoft.com/office/drawing/2014/main" id="{680F25D3-69EA-448B-A17D-6E42A0B477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6889" y="3038486"/>
            <a:ext cx="1788554" cy="410982"/>
          </a:xfrm>
        </p:spPr>
        <p:txBody>
          <a:bodyPr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78" name="文字方塊 77">
            <a:extLst>
              <a:ext uri="{FF2B5EF4-FFF2-40B4-BE49-F238E27FC236}">
                <a16:creationId xmlns:a16="http://schemas.microsoft.com/office/drawing/2014/main" id="{9E246AC8-6439-4FCC-BF44-30F1B21FB9CD}"/>
              </a:ext>
            </a:extLst>
          </p:cNvPr>
          <p:cNvSpPr txBox="1"/>
          <p:nvPr userDrawn="1"/>
        </p:nvSpPr>
        <p:spPr>
          <a:xfrm>
            <a:off x="1113983" y="1205863"/>
            <a:ext cx="30032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US" altLang="zh-TW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POP</a:t>
            </a:r>
            <a:r>
              <a:rPr kumimoji="0" lang="zh-TW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：</a:t>
            </a:r>
            <a:endParaRPr lang="zh-TW" altLang="en-US" sz="800" b="0" dirty="0"/>
          </a:p>
        </p:txBody>
      </p:sp>
      <p:graphicFrame>
        <p:nvGraphicFramePr>
          <p:cNvPr id="6" name="Group 285">
            <a:extLst>
              <a:ext uri="{FF2B5EF4-FFF2-40B4-BE49-F238E27FC236}">
                <a16:creationId xmlns:a16="http://schemas.microsoft.com/office/drawing/2014/main" id="{2F8260E0-5518-460D-8FD1-5E2661DBDB2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32380475"/>
              </p:ext>
            </p:extLst>
          </p:nvPr>
        </p:nvGraphicFramePr>
        <p:xfrm>
          <a:off x="-2645" y="4447673"/>
          <a:ext cx="1833564" cy="2213809"/>
        </p:xfrm>
        <a:graphic>
          <a:graphicData uri="http://schemas.openxmlformats.org/drawingml/2006/table">
            <a:tbl>
              <a:tblPr/>
              <a:tblGrid>
                <a:gridCol w="916782">
                  <a:extLst>
                    <a:ext uri="{9D8B030D-6E8A-4147-A177-3AD203B41FA5}">
                      <a16:colId xmlns:a16="http://schemas.microsoft.com/office/drawing/2014/main" val="3202243332"/>
                    </a:ext>
                  </a:extLst>
                </a:gridCol>
                <a:gridCol w="916782">
                  <a:extLst>
                    <a:ext uri="{9D8B030D-6E8A-4147-A177-3AD203B41FA5}">
                      <a16:colId xmlns:a16="http://schemas.microsoft.com/office/drawing/2014/main" val="66999869"/>
                    </a:ext>
                  </a:extLst>
                </a:gridCol>
              </a:tblGrid>
              <a:tr h="147543">
                <a:tc gridSpan="2"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Evacuation Shelter</a:t>
                      </a:r>
                      <a:endParaRPr kumimoji="1" lang="zh-TW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793951"/>
                  </a:ext>
                </a:extLst>
              </a:tr>
              <a:tr h="1033133">
                <a:tc>
                  <a:txBody>
                    <a:bodyPr/>
                    <a:lstStyle>
                      <a:lvl1pPr marL="87313" indent="-87313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904498"/>
                  </a:ext>
                </a:extLst>
              </a:tr>
              <a:tr h="1033133"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916544"/>
                  </a:ext>
                </a:extLst>
              </a:tr>
            </a:tbl>
          </a:graphicData>
        </a:graphic>
      </p:graphicFrame>
      <p:graphicFrame>
        <p:nvGraphicFramePr>
          <p:cNvPr id="48" name="表格 47">
            <a:extLst>
              <a:ext uri="{FF2B5EF4-FFF2-40B4-BE49-F238E27FC236}">
                <a16:creationId xmlns:a16="http://schemas.microsoft.com/office/drawing/2014/main" id="{BAFC0504-BFB4-4069-92AC-4540C7583011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2813338"/>
              </p:ext>
            </p:extLst>
          </p:nvPr>
        </p:nvGraphicFramePr>
        <p:xfrm>
          <a:off x="-2645" y="6651298"/>
          <a:ext cx="1832400" cy="20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7826">
                <a:tc>
                  <a:txBody>
                    <a:bodyPr/>
                    <a:lstStyle/>
                    <a:p>
                      <a:pPr marL="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42391" marB="423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4" name="文字版面配置區 4">
            <a:extLst>
              <a:ext uri="{FF2B5EF4-FFF2-40B4-BE49-F238E27FC236}">
                <a16:creationId xmlns:a16="http://schemas.microsoft.com/office/drawing/2014/main" id="{519BF19D-2088-49B4-9396-5EA0C343098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7273" y="4628828"/>
            <a:ext cx="843876" cy="957762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75" name="文字版面配置區 4">
            <a:extLst>
              <a:ext uri="{FF2B5EF4-FFF2-40B4-BE49-F238E27FC236}">
                <a16:creationId xmlns:a16="http://schemas.microsoft.com/office/drawing/2014/main" id="{A0FB29A7-6D32-4FDA-AF7C-C1673DC249F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36" y="5663212"/>
            <a:ext cx="843876" cy="957762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76" name="文字版面配置區 4">
            <a:extLst>
              <a:ext uri="{FF2B5EF4-FFF2-40B4-BE49-F238E27FC236}">
                <a16:creationId xmlns:a16="http://schemas.microsoft.com/office/drawing/2014/main" id="{89071CFD-9157-4364-B3E2-E90B5097875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113983" y="6661293"/>
            <a:ext cx="540000" cy="169174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800" b="1"/>
            </a:lvl1pPr>
          </a:lstStyle>
          <a:p>
            <a:r>
              <a:rPr lang="zh-TW" altLang="en-US" dirty="0"/>
              <a:t>月</a:t>
            </a:r>
            <a:r>
              <a:rPr lang="en-US" altLang="zh-TW" dirty="0"/>
              <a:t>,</a:t>
            </a:r>
            <a:r>
              <a:rPr lang="zh-TW" altLang="en-US" dirty="0"/>
              <a:t>西元年</a:t>
            </a:r>
          </a:p>
        </p:txBody>
      </p:sp>
      <p:sp>
        <p:nvSpPr>
          <p:cNvPr id="77" name="文字方塊 76">
            <a:extLst>
              <a:ext uri="{FF2B5EF4-FFF2-40B4-BE49-F238E27FC236}">
                <a16:creationId xmlns:a16="http://schemas.microsoft.com/office/drawing/2014/main" id="{5B98CF1A-D222-40E2-BB9B-58EC8E5DACFB}"/>
              </a:ext>
            </a:extLst>
          </p:cNvPr>
          <p:cNvSpPr txBox="1"/>
          <p:nvPr userDrawn="1"/>
        </p:nvSpPr>
        <p:spPr>
          <a:xfrm>
            <a:off x="132874" y="6679762"/>
            <a:ext cx="96738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US" altLang="zh-TW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Hsinchu County Gov. </a:t>
            </a:r>
            <a:endParaRPr lang="zh-TW" altLang="en-US" sz="800" dirty="0"/>
          </a:p>
        </p:txBody>
      </p:sp>
      <p:graphicFrame>
        <p:nvGraphicFramePr>
          <p:cNvPr id="63" name="Group 152">
            <a:extLst>
              <a:ext uri="{FF2B5EF4-FFF2-40B4-BE49-F238E27FC236}">
                <a16:creationId xmlns:a16="http://schemas.microsoft.com/office/drawing/2014/main" id="{7928955A-B140-4FDD-BC41-FA2A6C961865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67513865"/>
              </p:ext>
            </p:extLst>
          </p:nvPr>
        </p:nvGraphicFramePr>
        <p:xfrm>
          <a:off x="-2645" y="0"/>
          <a:ext cx="9905998" cy="465138"/>
        </p:xfrm>
        <a:graphic>
          <a:graphicData uri="http://schemas.openxmlformats.org/drawingml/2006/table">
            <a:tbl>
              <a:tblPr/>
              <a:tblGrid>
                <a:gridCol w="8683095">
                  <a:extLst>
                    <a:ext uri="{9D8B030D-6E8A-4147-A177-3AD203B41FA5}">
                      <a16:colId xmlns:a16="http://schemas.microsoft.com/office/drawing/2014/main" val="3586651272"/>
                    </a:ext>
                  </a:extLst>
                </a:gridCol>
                <a:gridCol w="1222903">
                  <a:extLst>
                    <a:ext uri="{9D8B030D-6E8A-4147-A177-3AD203B41FA5}">
                      <a16:colId xmlns:a16="http://schemas.microsoft.com/office/drawing/2014/main" val="2360029166"/>
                    </a:ext>
                  </a:extLst>
                </a:gridCol>
              </a:tblGrid>
              <a:tr h="465138"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108000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華康中圓體" panose="020F0509000000000000" pitchFamily="49" charset="-120"/>
                        <a:cs typeface="華康儷金黑" panose="020B0809000000000000" pitchFamily="49" charset="-120"/>
                      </a:endParaRPr>
                    </a:p>
                  </a:txBody>
                  <a:tcPr marL="67814" marR="67814" marT="34668" marB="346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NO.</a:t>
                      </a:r>
                    </a:p>
                  </a:txBody>
                  <a:tcPr marL="0" marR="67814" marT="34668" marB="3466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819016"/>
                  </a:ext>
                </a:extLst>
              </a:tr>
            </a:tbl>
          </a:graphicData>
        </a:graphic>
      </p:graphicFrame>
      <p:sp>
        <p:nvSpPr>
          <p:cNvPr id="64" name="Content Placeholder 5">
            <a:extLst>
              <a:ext uri="{FF2B5EF4-FFF2-40B4-BE49-F238E27FC236}">
                <a16:creationId xmlns:a16="http://schemas.microsoft.com/office/drawing/2014/main" id="{83220299-4A16-4AA1-A573-1733C3962AD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829754" y="17590"/>
            <a:ext cx="6810766" cy="429768"/>
          </a:xfrm>
        </p:spPr>
        <p:txBody>
          <a:bodyPr anchor="ctr">
            <a:normAutofit/>
          </a:bodyPr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sp>
        <p:nvSpPr>
          <p:cNvPr id="65" name="Content Placeholder 5">
            <a:extLst>
              <a:ext uri="{FF2B5EF4-FFF2-40B4-BE49-F238E27FC236}">
                <a16:creationId xmlns:a16="http://schemas.microsoft.com/office/drawing/2014/main" id="{16915D43-836F-4ADF-BEEA-D036DAF3C9B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950325" y="235164"/>
            <a:ext cx="955675" cy="202802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graphicFrame>
        <p:nvGraphicFramePr>
          <p:cNvPr id="67" name="表格 66">
            <a:extLst>
              <a:ext uri="{FF2B5EF4-FFF2-40B4-BE49-F238E27FC236}">
                <a16:creationId xmlns:a16="http://schemas.microsoft.com/office/drawing/2014/main" id="{0F49FAC9-D50E-4584-B98B-FE8305EB5A57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78267407"/>
              </p:ext>
            </p:extLst>
          </p:nvPr>
        </p:nvGraphicFramePr>
        <p:xfrm>
          <a:off x="1833564" y="5997359"/>
          <a:ext cx="8072440" cy="861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8749">
                  <a:extLst>
                    <a:ext uri="{9D8B030D-6E8A-4147-A177-3AD203B41FA5}">
                      <a16:colId xmlns:a16="http://schemas.microsoft.com/office/drawing/2014/main" val="494580000"/>
                    </a:ext>
                  </a:extLst>
                </a:gridCol>
                <a:gridCol w="215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8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1384591030"/>
                    </a:ext>
                  </a:extLst>
                </a:gridCol>
                <a:gridCol w="10405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493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Principle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LEGEND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vert="wordArtVertRtl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Administrative Boundary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Labelling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Facility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059">
                <a:tc rowSpan="3">
                  <a:txBody>
                    <a:bodyPr/>
                    <a:lstStyle/>
                    <a:p>
                      <a:r>
                        <a:rPr lang="en-US" altLang="zh-TW" sz="700" b="1" dirty="0"/>
                        <a:t>Flood</a:t>
                      </a:r>
                      <a:r>
                        <a:rPr lang="zh-TW" altLang="en-US" sz="700" dirty="0"/>
                        <a:t>：</a:t>
                      </a:r>
                      <a:r>
                        <a:rPr lang="en-US" altLang="zh-TW" sz="700" dirty="0"/>
                        <a:t>Vertical evacuation or preventive evacuate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pPr algn="r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After earthquake, evacuate outdoors or head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</a:t>
                      </a:r>
                      <a:r>
                        <a:rPr lang="en-US" altLang="zh-TW" sz="700" dirty="0"/>
                        <a:t>reventive evacuate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to shelters</a:t>
                      </a:r>
                      <a:endParaRPr lang="zh-TW" altLang="en-US" sz="7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Village Boundary Line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Route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Indoor Evacuation 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Medical Facility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05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Road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Tsunami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Outdoor Evacuation Shelter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Fire Department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County Road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Flood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Helipad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5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Emergency Operation Center</a:t>
                      </a:r>
                      <a:endParaRPr kumimoji="1" lang="zh-TW" altLang="en-US" sz="5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36000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Police Department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8" name="圖片 44">
            <a:extLst>
              <a:ext uri="{FF2B5EF4-FFF2-40B4-BE49-F238E27FC236}">
                <a16:creationId xmlns:a16="http://schemas.microsoft.com/office/drawing/2014/main" id="{45639707-E39C-4A71-B1F4-0578057F919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509" y="6239491"/>
            <a:ext cx="405860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" name="圖片 47">
            <a:extLst>
              <a:ext uri="{FF2B5EF4-FFF2-40B4-BE49-F238E27FC236}">
                <a16:creationId xmlns:a16="http://schemas.microsoft.com/office/drawing/2014/main" id="{45BFDB94-17C7-44F7-AB3A-D4ACAA2C94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6456117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圖片 48">
            <a:extLst>
              <a:ext uri="{FF2B5EF4-FFF2-40B4-BE49-F238E27FC236}">
                <a16:creationId xmlns:a16="http://schemas.microsoft.com/office/drawing/2014/main" id="{FA937B22-8FB7-4BEB-8E26-B91F2A14811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4" t="11217" r="16840" b="23364"/>
          <a:stretch>
            <a:fillRect/>
          </a:stretch>
        </p:blipFill>
        <p:spPr bwMode="auto">
          <a:xfrm>
            <a:off x="7322621" y="6671631"/>
            <a:ext cx="169846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圖片 46">
            <a:extLst>
              <a:ext uri="{FF2B5EF4-FFF2-40B4-BE49-F238E27FC236}">
                <a16:creationId xmlns:a16="http://schemas.microsoft.com/office/drawing/2014/main" id="{A7A24046-05D5-4980-9243-BFC7C57A367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6" t="11215" r="16840" b="22430"/>
          <a:stretch>
            <a:fillRect/>
          </a:stretch>
        </p:blipFill>
        <p:spPr bwMode="auto">
          <a:xfrm>
            <a:off x="7326313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" name="圖片 49">
            <a:extLst>
              <a:ext uri="{FF2B5EF4-FFF2-40B4-BE49-F238E27FC236}">
                <a16:creationId xmlns:a16="http://schemas.microsoft.com/office/drawing/2014/main" id="{705C4387-7AB0-4424-9DCC-23553C15D6B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6" t="7693" r="16130" b="23076"/>
          <a:stretch>
            <a:fillRect/>
          </a:stretch>
        </p:blipFill>
        <p:spPr bwMode="auto">
          <a:xfrm>
            <a:off x="6445816" y="6668031"/>
            <a:ext cx="177231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" name="圖片 12" descr="120">
            <a:extLst>
              <a:ext uri="{FF2B5EF4-FFF2-40B4-BE49-F238E27FC236}">
                <a16:creationId xmlns:a16="http://schemas.microsoft.com/office/drawing/2014/main" id="{02878027-7E41-4445-91AF-829FD2837EA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22740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" name="圖片 11" descr="1021室外">
            <a:extLst>
              <a:ext uri="{FF2B5EF4-FFF2-40B4-BE49-F238E27FC236}">
                <a16:creationId xmlns:a16="http://schemas.microsoft.com/office/drawing/2014/main" id="{B06FE9D5-BDDE-4409-AA14-592C19A3654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44196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" name="圖片 54" descr="圖形1">
            <a:extLst>
              <a:ext uri="{FF2B5EF4-FFF2-40B4-BE49-F238E27FC236}">
                <a16:creationId xmlns:a16="http://schemas.microsoft.com/office/drawing/2014/main" id="{123C5DD6-6CF9-4B9F-A3EA-6D5E9DF7E2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44347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" name="圖片 53" descr="警察">
            <a:extLst>
              <a:ext uri="{FF2B5EF4-FFF2-40B4-BE49-F238E27FC236}">
                <a16:creationId xmlns:a16="http://schemas.microsoft.com/office/drawing/2014/main" id="{E9FEF5E1-ECC0-4CE8-82A1-75BCB95EEFC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664313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" name="圖片 55" descr="250px-Star_of_life2_svg">
            <a:extLst>
              <a:ext uri="{FF2B5EF4-FFF2-40B4-BE49-F238E27FC236}">
                <a16:creationId xmlns:a16="http://schemas.microsoft.com/office/drawing/2014/main" id="{3213BB82-340B-4293-9277-F36B449E508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22105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5" name="直線接點 84">
            <a:extLst>
              <a:ext uri="{FF2B5EF4-FFF2-40B4-BE49-F238E27FC236}">
                <a16:creationId xmlns:a16="http://schemas.microsoft.com/office/drawing/2014/main" id="{E8ECE96C-DD38-4A31-AA14-E56F58D1D2E2}"/>
              </a:ext>
            </a:extLst>
          </p:cNvPr>
          <p:cNvCxnSpPr>
            <a:cxnSpLocks/>
          </p:cNvCxnSpPr>
          <p:nvPr userDrawn="1"/>
        </p:nvCxnSpPr>
        <p:spPr>
          <a:xfrm>
            <a:off x="5404395" y="6320010"/>
            <a:ext cx="180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6" name="圖片 19">
            <a:extLst>
              <a:ext uri="{FF2B5EF4-FFF2-40B4-BE49-F238E27FC236}">
                <a16:creationId xmlns:a16="http://schemas.microsoft.com/office/drawing/2014/main" id="{807ECDED-9CC0-4B2C-97F7-F61F86B610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423" y="6677906"/>
            <a:ext cx="194106" cy="157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8" name="群組 87">
            <a:extLst>
              <a:ext uri="{FF2B5EF4-FFF2-40B4-BE49-F238E27FC236}">
                <a16:creationId xmlns:a16="http://schemas.microsoft.com/office/drawing/2014/main" id="{C1FBB39A-3F1C-4050-9354-54A7A36A7A38}"/>
              </a:ext>
            </a:extLst>
          </p:cNvPr>
          <p:cNvGrpSpPr/>
          <p:nvPr userDrawn="1"/>
        </p:nvGrpSpPr>
        <p:grpSpPr>
          <a:xfrm>
            <a:off x="2473400" y="6321270"/>
            <a:ext cx="1562702" cy="318318"/>
            <a:chOff x="2562061" y="3269841"/>
            <a:chExt cx="1562702" cy="318318"/>
          </a:xfrm>
        </p:grpSpPr>
        <p:grpSp>
          <p:nvGrpSpPr>
            <p:cNvPr id="89" name="群組 88">
              <a:extLst>
                <a:ext uri="{FF2B5EF4-FFF2-40B4-BE49-F238E27FC236}">
                  <a16:creationId xmlns:a16="http://schemas.microsoft.com/office/drawing/2014/main" id="{17A31E07-124E-466E-AAE5-4313F2455D2E}"/>
                </a:ext>
              </a:extLst>
            </p:cNvPr>
            <p:cNvGrpSpPr/>
            <p:nvPr/>
          </p:nvGrpSpPr>
          <p:grpSpPr>
            <a:xfrm>
              <a:off x="2562061" y="3269841"/>
              <a:ext cx="261654" cy="318318"/>
              <a:chOff x="670171" y="2359364"/>
              <a:chExt cx="1637519" cy="1992140"/>
            </a:xfrm>
          </p:grpSpPr>
          <p:sp>
            <p:nvSpPr>
              <p:cNvPr id="108" name="矩形 107">
                <a:extLst>
                  <a:ext uri="{FF2B5EF4-FFF2-40B4-BE49-F238E27FC236}">
                    <a16:creationId xmlns:a16="http://schemas.microsoft.com/office/drawing/2014/main" id="{143D6BC8-4576-4EAA-A37A-F7D77A71BA24}"/>
                  </a:ext>
                </a:extLst>
              </p:cNvPr>
              <p:cNvSpPr/>
              <p:nvPr/>
            </p:nvSpPr>
            <p:spPr>
              <a:xfrm>
                <a:off x="866939" y="3677344"/>
                <a:ext cx="1243982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Drop</a:t>
                </a:r>
              </a:p>
            </p:txBody>
          </p:sp>
          <p:pic>
            <p:nvPicPr>
              <p:cNvPr id="109" name="圖片 108">
                <a:extLst>
                  <a:ext uri="{FF2B5EF4-FFF2-40B4-BE49-F238E27FC236}">
                    <a16:creationId xmlns:a16="http://schemas.microsoft.com/office/drawing/2014/main" id="{9435FFF4-A833-4A9A-A762-F953BA1FFEE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702788">
                <a:off x="670171" y="2359364"/>
                <a:ext cx="1637519" cy="1637518"/>
              </a:xfrm>
              <a:prstGeom prst="rect">
                <a:avLst/>
              </a:prstGeom>
            </p:spPr>
          </p:pic>
        </p:grpSp>
        <p:grpSp>
          <p:nvGrpSpPr>
            <p:cNvPr id="90" name="群組 89">
              <a:extLst>
                <a:ext uri="{FF2B5EF4-FFF2-40B4-BE49-F238E27FC236}">
                  <a16:creationId xmlns:a16="http://schemas.microsoft.com/office/drawing/2014/main" id="{2FF6410D-4835-4933-B0D5-FD36CD6446CB}"/>
                </a:ext>
              </a:extLst>
            </p:cNvPr>
            <p:cNvGrpSpPr/>
            <p:nvPr/>
          </p:nvGrpSpPr>
          <p:grpSpPr>
            <a:xfrm>
              <a:off x="3203332" y="3278211"/>
              <a:ext cx="234038" cy="301578"/>
              <a:chOff x="3935069" y="2782288"/>
              <a:chExt cx="1464690" cy="1887378"/>
            </a:xfrm>
          </p:grpSpPr>
          <p:sp>
            <p:nvSpPr>
              <p:cNvPr id="101" name="矩形 100">
                <a:extLst>
                  <a:ext uri="{FF2B5EF4-FFF2-40B4-BE49-F238E27FC236}">
                    <a16:creationId xmlns:a16="http://schemas.microsoft.com/office/drawing/2014/main" id="{B73C4C02-2113-433F-B9A1-DF1C7436104B}"/>
                  </a:ext>
                </a:extLst>
              </p:cNvPr>
              <p:cNvSpPr/>
              <p:nvPr/>
            </p:nvSpPr>
            <p:spPr>
              <a:xfrm>
                <a:off x="3935069" y="3995505"/>
                <a:ext cx="1464690" cy="674161"/>
              </a:xfrm>
              <a:prstGeom prst="rect">
                <a:avLst/>
              </a:prstGeom>
            </p:spPr>
            <p:txBody>
              <a:bodyPr wrap="squar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Cover</a:t>
                </a:r>
              </a:p>
            </p:txBody>
          </p:sp>
          <p:pic>
            <p:nvPicPr>
              <p:cNvPr id="102" name="圖片 101">
                <a:extLst>
                  <a:ext uri="{FF2B5EF4-FFF2-40B4-BE49-F238E27FC236}">
                    <a16:creationId xmlns:a16="http://schemas.microsoft.com/office/drawing/2014/main" id="{18397D4C-2991-4B9D-867E-2F0B4B74CA2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42411" y="3115046"/>
                <a:ext cx="1173778" cy="1173778"/>
              </a:xfrm>
              <a:prstGeom prst="rect">
                <a:avLst/>
              </a:prstGeom>
            </p:spPr>
          </p:pic>
          <p:grpSp>
            <p:nvGrpSpPr>
              <p:cNvPr id="103" name="群組 102">
                <a:extLst>
                  <a:ext uri="{FF2B5EF4-FFF2-40B4-BE49-F238E27FC236}">
                    <a16:creationId xmlns:a16="http://schemas.microsoft.com/office/drawing/2014/main" id="{39B3AD05-731C-4A3A-8FD7-B4D436143126}"/>
                  </a:ext>
                </a:extLst>
              </p:cNvPr>
              <p:cNvGrpSpPr/>
              <p:nvPr/>
            </p:nvGrpSpPr>
            <p:grpSpPr>
              <a:xfrm>
                <a:off x="3966229" y="2782288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104" name="群組 103">
                  <a:extLst>
                    <a:ext uri="{FF2B5EF4-FFF2-40B4-BE49-F238E27FC236}">
                      <a16:creationId xmlns:a16="http://schemas.microsoft.com/office/drawing/2014/main" id="{6D8CDAAA-DDCA-4E07-BB06-9E6A4F33F024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106" name="圓角矩形 5">
                    <a:extLst>
                      <a:ext uri="{FF2B5EF4-FFF2-40B4-BE49-F238E27FC236}">
                        <a16:creationId xmlns:a16="http://schemas.microsoft.com/office/drawing/2014/main" id="{8729A15D-8DEE-43A2-BBF1-C3F1C5410D7A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107" name="圓角矩形 56">
                    <a:extLst>
                      <a:ext uri="{FF2B5EF4-FFF2-40B4-BE49-F238E27FC236}">
                        <a16:creationId xmlns:a16="http://schemas.microsoft.com/office/drawing/2014/main" id="{F1E88715-F5DB-4A49-86A7-4098044B490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105" name="圓角矩形 62">
                  <a:extLst>
                    <a:ext uri="{FF2B5EF4-FFF2-40B4-BE49-F238E27FC236}">
                      <a16:creationId xmlns:a16="http://schemas.microsoft.com/office/drawing/2014/main" id="{D97F0603-CF11-4CF1-9FBC-506410CB3C79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grpSp>
          <p:nvGrpSpPr>
            <p:cNvPr id="91" name="群組 90">
              <a:extLst>
                <a:ext uri="{FF2B5EF4-FFF2-40B4-BE49-F238E27FC236}">
                  <a16:creationId xmlns:a16="http://schemas.microsoft.com/office/drawing/2014/main" id="{28FD8D26-7AF8-40F2-86B3-D208BE1E3569}"/>
                </a:ext>
              </a:extLst>
            </p:cNvPr>
            <p:cNvGrpSpPr/>
            <p:nvPr/>
          </p:nvGrpSpPr>
          <p:grpSpPr>
            <a:xfrm>
              <a:off x="3816986" y="3279209"/>
              <a:ext cx="307777" cy="299582"/>
              <a:chOff x="6626441" y="2710642"/>
              <a:chExt cx="1926173" cy="1874884"/>
            </a:xfrm>
          </p:grpSpPr>
          <p:sp>
            <p:nvSpPr>
              <p:cNvPr id="94" name="矩形 93">
                <a:extLst>
                  <a:ext uri="{FF2B5EF4-FFF2-40B4-BE49-F238E27FC236}">
                    <a16:creationId xmlns:a16="http://schemas.microsoft.com/office/drawing/2014/main" id="{AF703735-6F4A-466B-AD07-1D51362D0A51}"/>
                  </a:ext>
                </a:extLst>
              </p:cNvPr>
              <p:cNvSpPr/>
              <p:nvPr/>
            </p:nvSpPr>
            <p:spPr>
              <a:xfrm>
                <a:off x="6626441" y="3911366"/>
                <a:ext cx="1926173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Hold on</a:t>
                </a:r>
              </a:p>
            </p:txBody>
          </p:sp>
          <p:pic>
            <p:nvPicPr>
              <p:cNvPr id="95" name="圖片 94">
                <a:extLst>
                  <a:ext uri="{FF2B5EF4-FFF2-40B4-BE49-F238E27FC236}">
                    <a16:creationId xmlns:a16="http://schemas.microsoft.com/office/drawing/2014/main" id="{3D6DE417-D95C-48C8-A560-4CDBF528B8A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81212" y="2854166"/>
                <a:ext cx="1205858" cy="1205858"/>
              </a:xfrm>
              <a:prstGeom prst="rect">
                <a:avLst/>
              </a:prstGeom>
            </p:spPr>
          </p:pic>
          <p:grpSp>
            <p:nvGrpSpPr>
              <p:cNvPr id="96" name="群組 95">
                <a:extLst>
                  <a:ext uri="{FF2B5EF4-FFF2-40B4-BE49-F238E27FC236}">
                    <a16:creationId xmlns:a16="http://schemas.microsoft.com/office/drawing/2014/main" id="{26D7FB58-669A-43F8-8184-6FE029D2A9FF}"/>
                  </a:ext>
                </a:extLst>
              </p:cNvPr>
              <p:cNvGrpSpPr/>
              <p:nvPr/>
            </p:nvGrpSpPr>
            <p:grpSpPr>
              <a:xfrm>
                <a:off x="6887490" y="2710642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97" name="群組 96">
                  <a:extLst>
                    <a:ext uri="{FF2B5EF4-FFF2-40B4-BE49-F238E27FC236}">
                      <a16:creationId xmlns:a16="http://schemas.microsoft.com/office/drawing/2014/main" id="{0119FC4D-B1D3-40B5-8329-2E900D2B1EAF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99" name="圓角矩形 70">
                    <a:extLst>
                      <a:ext uri="{FF2B5EF4-FFF2-40B4-BE49-F238E27FC236}">
                        <a16:creationId xmlns:a16="http://schemas.microsoft.com/office/drawing/2014/main" id="{FFB34629-B1C4-49CB-A303-7F1D9C0ABE68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100" name="圓角矩形 71">
                    <a:extLst>
                      <a:ext uri="{FF2B5EF4-FFF2-40B4-BE49-F238E27FC236}">
                        <a16:creationId xmlns:a16="http://schemas.microsoft.com/office/drawing/2014/main" id="{252EE059-50EE-4159-B1EB-F57D626DA49F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98" name="圓角矩形 69">
                  <a:extLst>
                    <a:ext uri="{FF2B5EF4-FFF2-40B4-BE49-F238E27FC236}">
                      <a16:creationId xmlns:a16="http://schemas.microsoft.com/office/drawing/2014/main" id="{4D78A709-B543-425D-A11A-6E9917633A4D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sp>
          <p:nvSpPr>
            <p:cNvPr id="92" name="箭號: 向右 91">
              <a:extLst>
                <a:ext uri="{FF2B5EF4-FFF2-40B4-BE49-F238E27FC236}">
                  <a16:creationId xmlns:a16="http://schemas.microsoft.com/office/drawing/2014/main" id="{94BB302B-30CA-4901-BDFA-811917893956}"/>
                </a:ext>
              </a:extLst>
            </p:cNvPr>
            <p:cNvSpPr/>
            <p:nvPr/>
          </p:nvSpPr>
          <p:spPr>
            <a:xfrm>
              <a:off x="2949023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3" name="箭號: 向右 92">
              <a:extLst>
                <a:ext uri="{FF2B5EF4-FFF2-40B4-BE49-F238E27FC236}">
                  <a16:creationId xmlns:a16="http://schemas.microsoft.com/office/drawing/2014/main" id="{A4DBBB31-D256-48C6-9F99-8C302D32369E}"/>
                </a:ext>
              </a:extLst>
            </p:cNvPr>
            <p:cNvSpPr/>
            <p:nvPr/>
          </p:nvSpPr>
          <p:spPr>
            <a:xfrm>
              <a:off x="3562678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110" name="圖片 50">
            <a:extLst>
              <a:ext uri="{FF2B5EF4-FFF2-40B4-BE49-F238E27FC236}">
                <a16:creationId xmlns:a16="http://schemas.microsoft.com/office/drawing/2014/main" id="{2F90D662-8533-41C9-94BC-B71C593E992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69748" y="6665864"/>
            <a:ext cx="144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" name="圖片 110">
            <a:extLst>
              <a:ext uri="{FF2B5EF4-FFF2-40B4-BE49-F238E27FC236}">
                <a16:creationId xmlns:a16="http://schemas.microsoft.com/office/drawing/2014/main" id="{CC638F2D-CEB7-48D7-9FBD-08D4318156C2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clrChange>
              <a:clrFrom>
                <a:srgbClr val="F4F3EC"/>
              </a:clrFrom>
              <a:clrTo>
                <a:srgbClr val="F4F3E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758" y="6661292"/>
            <a:ext cx="183405" cy="158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548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避難處所2處_上下(大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50622317-32EB-48D9-A30C-0BF924CBA247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833563" y="465138"/>
            <a:ext cx="8072435" cy="55406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graphicFrame>
        <p:nvGraphicFramePr>
          <p:cNvPr id="6" name="Group 285">
            <a:extLst>
              <a:ext uri="{FF2B5EF4-FFF2-40B4-BE49-F238E27FC236}">
                <a16:creationId xmlns:a16="http://schemas.microsoft.com/office/drawing/2014/main" id="{2F8260E0-5518-460D-8FD1-5E2661DBDB2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198971770"/>
              </p:ext>
            </p:extLst>
          </p:nvPr>
        </p:nvGraphicFramePr>
        <p:xfrm>
          <a:off x="-2645" y="3507836"/>
          <a:ext cx="1833564" cy="3143462"/>
        </p:xfrm>
        <a:graphic>
          <a:graphicData uri="http://schemas.openxmlformats.org/drawingml/2006/table">
            <a:tbl>
              <a:tblPr/>
              <a:tblGrid>
                <a:gridCol w="916782">
                  <a:extLst>
                    <a:ext uri="{9D8B030D-6E8A-4147-A177-3AD203B41FA5}">
                      <a16:colId xmlns:a16="http://schemas.microsoft.com/office/drawing/2014/main" val="3202243332"/>
                    </a:ext>
                  </a:extLst>
                </a:gridCol>
                <a:gridCol w="916782">
                  <a:extLst>
                    <a:ext uri="{9D8B030D-6E8A-4147-A177-3AD203B41FA5}">
                      <a16:colId xmlns:a16="http://schemas.microsoft.com/office/drawing/2014/main" val="66999869"/>
                    </a:ext>
                  </a:extLst>
                </a:gridCol>
              </a:tblGrid>
              <a:tr h="195076">
                <a:tc gridSpan="2"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Evacuation Shelter</a:t>
                      </a:r>
                      <a:endParaRPr kumimoji="1" lang="zh-TW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793951"/>
                  </a:ext>
                </a:extLst>
              </a:tr>
              <a:tr h="1474193">
                <a:tc>
                  <a:txBody>
                    <a:bodyPr/>
                    <a:lstStyle>
                      <a:lvl1pPr marL="87313" indent="-87313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904498"/>
                  </a:ext>
                </a:extLst>
              </a:tr>
              <a:tr h="1474193"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916544"/>
                  </a:ext>
                </a:extLst>
              </a:tr>
            </a:tbl>
          </a:graphicData>
        </a:graphic>
      </p:graphicFrame>
      <p:graphicFrame>
        <p:nvGraphicFramePr>
          <p:cNvPr id="44" name="表格 43">
            <a:extLst>
              <a:ext uri="{FF2B5EF4-FFF2-40B4-BE49-F238E27FC236}">
                <a16:creationId xmlns:a16="http://schemas.microsoft.com/office/drawing/2014/main" id="{37F9FFC3-7B54-4A23-87A9-4CED89F08EA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2056748"/>
              </p:ext>
            </p:extLst>
          </p:nvPr>
        </p:nvGraphicFramePr>
        <p:xfrm>
          <a:off x="-2645" y="711218"/>
          <a:ext cx="1832399" cy="889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952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Administration Zone</a:t>
                      </a: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110">
                <a:tc>
                  <a:txBody>
                    <a:bodyPr/>
                    <a:lstStyle/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5" name="矩形 44">
            <a:extLst>
              <a:ext uri="{FF2B5EF4-FFF2-40B4-BE49-F238E27FC236}">
                <a16:creationId xmlns:a16="http://schemas.microsoft.com/office/drawing/2014/main" id="{1926EA06-238D-4C3D-B515-CA7153F57A89}"/>
              </a:ext>
            </a:extLst>
          </p:cNvPr>
          <p:cNvSpPr>
            <a:spLocks/>
          </p:cNvSpPr>
          <p:nvPr userDrawn="1"/>
        </p:nvSpPr>
        <p:spPr>
          <a:xfrm>
            <a:off x="-2645" y="478222"/>
            <a:ext cx="1832400" cy="23299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TW" sz="1000" b="1" dirty="0">
                <a:solidFill>
                  <a:schemeClr val="tx1"/>
                </a:solidFill>
              </a:rPr>
              <a:t>Disaster Prevention Information</a:t>
            </a:r>
          </a:p>
        </p:txBody>
      </p:sp>
      <p:graphicFrame>
        <p:nvGraphicFramePr>
          <p:cNvPr id="46" name="表格 45">
            <a:extLst>
              <a:ext uri="{FF2B5EF4-FFF2-40B4-BE49-F238E27FC236}">
                <a16:creationId xmlns:a16="http://schemas.microsoft.com/office/drawing/2014/main" id="{6DF75EB3-CDD1-48BF-88AA-A5AB0528DEF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67935304"/>
              </p:ext>
            </p:extLst>
          </p:nvPr>
        </p:nvGraphicFramePr>
        <p:xfrm>
          <a:off x="-2645" y="1600280"/>
          <a:ext cx="1832400" cy="1179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2508">
                <a:tc>
                  <a:txBody>
                    <a:bodyPr/>
                    <a:lstStyle/>
                    <a:p>
                      <a:pPr marL="533400" marR="0" lvl="0" indent="-53340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Notification</a:t>
                      </a:r>
                    </a:p>
                  </a:txBody>
                  <a:tcPr marL="84441" marR="84441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7987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41" marR="84441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7" name="表格 46">
            <a:extLst>
              <a:ext uri="{FF2B5EF4-FFF2-40B4-BE49-F238E27FC236}">
                <a16:creationId xmlns:a16="http://schemas.microsoft.com/office/drawing/2014/main" id="{7F004A5D-3B0E-4578-B5F2-3168C5C4ED6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90439903"/>
              </p:ext>
            </p:extLst>
          </p:nvPr>
        </p:nvGraphicFramePr>
        <p:xfrm>
          <a:off x="-2645" y="2779833"/>
          <a:ext cx="1832400" cy="728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6948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Contact</a:t>
                      </a:r>
                    </a:p>
                  </a:txBody>
                  <a:tcPr marL="84364" marR="84364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437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8" name="表格 47">
            <a:extLst>
              <a:ext uri="{FF2B5EF4-FFF2-40B4-BE49-F238E27FC236}">
                <a16:creationId xmlns:a16="http://schemas.microsoft.com/office/drawing/2014/main" id="{BAFC0504-BFB4-4069-92AC-4540C7583011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361165716"/>
              </p:ext>
            </p:extLst>
          </p:nvPr>
        </p:nvGraphicFramePr>
        <p:xfrm>
          <a:off x="-2645" y="6651298"/>
          <a:ext cx="1832400" cy="20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7826">
                <a:tc>
                  <a:txBody>
                    <a:bodyPr/>
                    <a:lstStyle/>
                    <a:p>
                      <a:pPr marL="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42391" marB="423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4" name="文字版面配置區 4">
            <a:extLst>
              <a:ext uri="{FF2B5EF4-FFF2-40B4-BE49-F238E27FC236}">
                <a16:creationId xmlns:a16="http://schemas.microsoft.com/office/drawing/2014/main" id="{C21DB2F4-1010-4DC6-AE4A-ACDC78A85A9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54975" y="959404"/>
            <a:ext cx="460468" cy="621792"/>
          </a:xfrm>
        </p:spPr>
        <p:txBody>
          <a:bodyPr anchor="ctr">
            <a:normAutofit/>
          </a:bodyPr>
          <a:lstStyle>
            <a:lvl1pPr marL="0" indent="0">
              <a:buNone/>
              <a:defRPr sz="800"/>
            </a:lvl1pPr>
          </a:lstStyle>
          <a:p>
            <a:r>
              <a:rPr lang="zh-TW" altLang="en-US" dirty="0"/>
              <a:t>人數</a:t>
            </a:r>
          </a:p>
        </p:txBody>
      </p:sp>
      <p:sp>
        <p:nvSpPr>
          <p:cNvPr id="55" name="文字版面配置區 4">
            <a:extLst>
              <a:ext uri="{FF2B5EF4-FFF2-40B4-BE49-F238E27FC236}">
                <a16:creationId xmlns:a16="http://schemas.microsoft.com/office/drawing/2014/main" id="{7BF1D680-30F8-45DB-8F9D-9CBC7255EE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6889" y="1848882"/>
            <a:ext cx="1788554" cy="903553"/>
          </a:xfrm>
        </p:spPr>
        <p:txBody>
          <a:bodyPr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6" name="文字版面配置區 4">
            <a:extLst>
              <a:ext uri="{FF2B5EF4-FFF2-40B4-BE49-F238E27FC236}">
                <a16:creationId xmlns:a16="http://schemas.microsoft.com/office/drawing/2014/main" id="{AA950627-EC53-40F2-B334-DD0DC3D8C4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6889" y="3021859"/>
            <a:ext cx="1788554" cy="463277"/>
          </a:xfrm>
        </p:spPr>
        <p:txBody>
          <a:bodyPr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7" name="文字版面配置區 4">
            <a:extLst>
              <a:ext uri="{FF2B5EF4-FFF2-40B4-BE49-F238E27FC236}">
                <a16:creationId xmlns:a16="http://schemas.microsoft.com/office/drawing/2014/main" id="{6EC5CBEC-FF72-4118-8C76-F158F4F9A0F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7273" y="3749862"/>
            <a:ext cx="843876" cy="1370778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8" name="文字版面配置區 4">
            <a:extLst>
              <a:ext uri="{FF2B5EF4-FFF2-40B4-BE49-F238E27FC236}">
                <a16:creationId xmlns:a16="http://schemas.microsoft.com/office/drawing/2014/main" id="{4B09B961-A89E-4C6E-ACF0-84DDC95DA0C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36" y="5232781"/>
            <a:ext cx="843876" cy="1379880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9" name="文字版面配置區 4">
            <a:extLst>
              <a:ext uri="{FF2B5EF4-FFF2-40B4-BE49-F238E27FC236}">
                <a16:creationId xmlns:a16="http://schemas.microsoft.com/office/drawing/2014/main" id="{2B99DF4A-BA60-4E73-BF81-CB269823D89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113983" y="6661293"/>
            <a:ext cx="540000" cy="169174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800" b="1"/>
            </a:lvl1pPr>
          </a:lstStyle>
          <a:p>
            <a:r>
              <a:rPr lang="zh-TW" altLang="en-US" dirty="0"/>
              <a:t>月</a:t>
            </a:r>
            <a:r>
              <a:rPr lang="en-US" altLang="zh-TW" dirty="0"/>
              <a:t>,</a:t>
            </a:r>
            <a:r>
              <a:rPr lang="zh-TW" altLang="en-US" dirty="0"/>
              <a:t>西元年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0B44D5C1-2B39-4ED6-889C-6C155894CB77}"/>
              </a:ext>
            </a:extLst>
          </p:cNvPr>
          <p:cNvSpPr txBox="1"/>
          <p:nvPr userDrawn="1"/>
        </p:nvSpPr>
        <p:spPr>
          <a:xfrm>
            <a:off x="132874" y="6679762"/>
            <a:ext cx="96738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US" altLang="zh-TW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Hsinchu County Gov. </a:t>
            </a:r>
            <a:endParaRPr lang="zh-TW" altLang="en-US" sz="800" dirty="0"/>
          </a:p>
        </p:txBody>
      </p:sp>
      <p:sp>
        <p:nvSpPr>
          <p:cNvPr id="61" name="文字方塊 60">
            <a:extLst>
              <a:ext uri="{FF2B5EF4-FFF2-40B4-BE49-F238E27FC236}">
                <a16:creationId xmlns:a16="http://schemas.microsoft.com/office/drawing/2014/main" id="{34C77440-8681-4D8E-8AA7-3C98B3D2DB08}"/>
              </a:ext>
            </a:extLst>
          </p:cNvPr>
          <p:cNvSpPr txBox="1"/>
          <p:nvPr userDrawn="1"/>
        </p:nvSpPr>
        <p:spPr>
          <a:xfrm>
            <a:off x="1113983" y="1205863"/>
            <a:ext cx="30032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US" altLang="zh-TW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POP</a:t>
            </a:r>
            <a:r>
              <a:rPr kumimoji="0" lang="zh-TW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：</a:t>
            </a:r>
            <a:endParaRPr lang="zh-TW" altLang="en-US" sz="800" b="0" dirty="0"/>
          </a:p>
        </p:txBody>
      </p:sp>
      <p:graphicFrame>
        <p:nvGraphicFramePr>
          <p:cNvPr id="62" name="Group 152">
            <a:extLst>
              <a:ext uri="{FF2B5EF4-FFF2-40B4-BE49-F238E27FC236}">
                <a16:creationId xmlns:a16="http://schemas.microsoft.com/office/drawing/2014/main" id="{FD7014CE-20D5-43F7-BCEB-5DFAEDBC6C49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179685942"/>
              </p:ext>
            </p:extLst>
          </p:nvPr>
        </p:nvGraphicFramePr>
        <p:xfrm>
          <a:off x="-2645" y="0"/>
          <a:ext cx="9905998" cy="465138"/>
        </p:xfrm>
        <a:graphic>
          <a:graphicData uri="http://schemas.openxmlformats.org/drawingml/2006/table">
            <a:tbl>
              <a:tblPr/>
              <a:tblGrid>
                <a:gridCol w="8683095">
                  <a:extLst>
                    <a:ext uri="{9D8B030D-6E8A-4147-A177-3AD203B41FA5}">
                      <a16:colId xmlns:a16="http://schemas.microsoft.com/office/drawing/2014/main" val="3586651272"/>
                    </a:ext>
                  </a:extLst>
                </a:gridCol>
                <a:gridCol w="1222903">
                  <a:extLst>
                    <a:ext uri="{9D8B030D-6E8A-4147-A177-3AD203B41FA5}">
                      <a16:colId xmlns:a16="http://schemas.microsoft.com/office/drawing/2014/main" val="2360029166"/>
                    </a:ext>
                  </a:extLst>
                </a:gridCol>
              </a:tblGrid>
              <a:tr h="465138"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108000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華康中圓體" panose="020F0509000000000000" pitchFamily="49" charset="-120"/>
                        <a:cs typeface="華康儷金黑" panose="020B0809000000000000" pitchFamily="49" charset="-120"/>
                      </a:endParaRPr>
                    </a:p>
                  </a:txBody>
                  <a:tcPr marL="67814" marR="67814" marT="34668" marB="346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NO.</a:t>
                      </a:r>
                    </a:p>
                  </a:txBody>
                  <a:tcPr marL="0" marR="67814" marT="34668" marB="3466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819016"/>
                  </a:ext>
                </a:extLst>
              </a:tr>
            </a:tbl>
          </a:graphicData>
        </a:graphic>
      </p:graphicFrame>
      <p:sp>
        <p:nvSpPr>
          <p:cNvPr id="63" name="Content Placeholder 5">
            <a:extLst>
              <a:ext uri="{FF2B5EF4-FFF2-40B4-BE49-F238E27FC236}">
                <a16:creationId xmlns:a16="http://schemas.microsoft.com/office/drawing/2014/main" id="{1F49F965-380F-4017-9E77-CF33C049074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829754" y="17590"/>
            <a:ext cx="6810766" cy="429768"/>
          </a:xfrm>
        </p:spPr>
        <p:txBody>
          <a:bodyPr anchor="ctr">
            <a:normAutofit/>
          </a:bodyPr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sp>
        <p:nvSpPr>
          <p:cNvPr id="64" name="Content Placeholder 5">
            <a:extLst>
              <a:ext uri="{FF2B5EF4-FFF2-40B4-BE49-F238E27FC236}">
                <a16:creationId xmlns:a16="http://schemas.microsoft.com/office/drawing/2014/main" id="{BF1B43B9-FF22-46C4-9A69-06C636CC738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950325" y="235164"/>
            <a:ext cx="955675" cy="202802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graphicFrame>
        <p:nvGraphicFramePr>
          <p:cNvPr id="65" name="表格 64">
            <a:extLst>
              <a:ext uri="{FF2B5EF4-FFF2-40B4-BE49-F238E27FC236}">
                <a16:creationId xmlns:a16="http://schemas.microsoft.com/office/drawing/2014/main" id="{27588F4A-5F46-4CAE-AB7A-6646E2ABE837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78267407"/>
              </p:ext>
            </p:extLst>
          </p:nvPr>
        </p:nvGraphicFramePr>
        <p:xfrm>
          <a:off x="1833564" y="5997359"/>
          <a:ext cx="8072440" cy="861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8749">
                  <a:extLst>
                    <a:ext uri="{9D8B030D-6E8A-4147-A177-3AD203B41FA5}">
                      <a16:colId xmlns:a16="http://schemas.microsoft.com/office/drawing/2014/main" val="494580000"/>
                    </a:ext>
                  </a:extLst>
                </a:gridCol>
                <a:gridCol w="215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8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1384591030"/>
                    </a:ext>
                  </a:extLst>
                </a:gridCol>
                <a:gridCol w="10405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493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Principle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LEGEND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vert="wordArtVertRtl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Administrative Boundary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Labelling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Facility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059">
                <a:tc rowSpan="3">
                  <a:txBody>
                    <a:bodyPr/>
                    <a:lstStyle/>
                    <a:p>
                      <a:r>
                        <a:rPr lang="en-US" altLang="zh-TW" sz="700" b="1" dirty="0"/>
                        <a:t>Flood</a:t>
                      </a:r>
                      <a:r>
                        <a:rPr lang="zh-TW" altLang="en-US" sz="700" dirty="0"/>
                        <a:t>：</a:t>
                      </a:r>
                      <a:r>
                        <a:rPr lang="en-US" altLang="zh-TW" sz="700" dirty="0"/>
                        <a:t>Vertical evacuation or preventive evacuate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pPr algn="r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After earthquake, evacuate outdoors or head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</a:t>
                      </a:r>
                      <a:r>
                        <a:rPr lang="en-US" altLang="zh-TW" sz="700" dirty="0"/>
                        <a:t>reventive evacuate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to shelters</a:t>
                      </a:r>
                      <a:endParaRPr lang="zh-TW" altLang="en-US" sz="7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Village Boundary Line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Route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Indoor Evacuation 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Medical Facility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05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Road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Tsunami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Outdoor Evacuation Shelter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Fire Department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County Road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Flood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Helipad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5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Emergency Operation Center</a:t>
                      </a:r>
                      <a:endParaRPr kumimoji="1" lang="zh-TW" altLang="en-US" sz="5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36000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Police Department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6" name="圖片 44">
            <a:extLst>
              <a:ext uri="{FF2B5EF4-FFF2-40B4-BE49-F238E27FC236}">
                <a16:creationId xmlns:a16="http://schemas.microsoft.com/office/drawing/2014/main" id="{3841CD44-F514-4079-9A8B-B5F0CD2E9C3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509" y="6239491"/>
            <a:ext cx="405860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圖片 47">
            <a:extLst>
              <a:ext uri="{FF2B5EF4-FFF2-40B4-BE49-F238E27FC236}">
                <a16:creationId xmlns:a16="http://schemas.microsoft.com/office/drawing/2014/main" id="{E7AAF033-E42B-45FF-A334-C5EC80EAAEF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6456117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圖片 48">
            <a:extLst>
              <a:ext uri="{FF2B5EF4-FFF2-40B4-BE49-F238E27FC236}">
                <a16:creationId xmlns:a16="http://schemas.microsoft.com/office/drawing/2014/main" id="{8689120A-FD26-489D-AF57-83F2D0BD1A2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4" t="11217" r="16840" b="23364"/>
          <a:stretch>
            <a:fillRect/>
          </a:stretch>
        </p:blipFill>
        <p:spPr bwMode="auto">
          <a:xfrm>
            <a:off x="7322621" y="6671631"/>
            <a:ext cx="169846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" name="圖片 46">
            <a:extLst>
              <a:ext uri="{FF2B5EF4-FFF2-40B4-BE49-F238E27FC236}">
                <a16:creationId xmlns:a16="http://schemas.microsoft.com/office/drawing/2014/main" id="{B72ADA7E-8FE1-4204-9A25-0DEC7BE1EA3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6" t="11215" r="16840" b="22430"/>
          <a:stretch>
            <a:fillRect/>
          </a:stretch>
        </p:blipFill>
        <p:spPr bwMode="auto">
          <a:xfrm>
            <a:off x="7326313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圖片 49">
            <a:extLst>
              <a:ext uri="{FF2B5EF4-FFF2-40B4-BE49-F238E27FC236}">
                <a16:creationId xmlns:a16="http://schemas.microsoft.com/office/drawing/2014/main" id="{87684144-BC9E-49AA-8BB0-BDD0F603386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6" t="7693" r="16130" b="23076"/>
          <a:stretch>
            <a:fillRect/>
          </a:stretch>
        </p:blipFill>
        <p:spPr bwMode="auto">
          <a:xfrm>
            <a:off x="6445816" y="6668031"/>
            <a:ext cx="177231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圖片 12" descr="120">
            <a:extLst>
              <a:ext uri="{FF2B5EF4-FFF2-40B4-BE49-F238E27FC236}">
                <a16:creationId xmlns:a16="http://schemas.microsoft.com/office/drawing/2014/main" id="{D254EAB4-2C3B-4BDF-8C73-A454356BB12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22740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圖片 11" descr="1021室外">
            <a:extLst>
              <a:ext uri="{FF2B5EF4-FFF2-40B4-BE49-F238E27FC236}">
                <a16:creationId xmlns:a16="http://schemas.microsoft.com/office/drawing/2014/main" id="{30AED71A-98A8-418D-BD20-2530F00DE9C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44196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" name="圖片 54" descr="圖形1">
            <a:extLst>
              <a:ext uri="{FF2B5EF4-FFF2-40B4-BE49-F238E27FC236}">
                <a16:creationId xmlns:a16="http://schemas.microsoft.com/office/drawing/2014/main" id="{6DAA1942-C798-478F-867E-884D5BBB3CB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44347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" name="圖片 53" descr="警察">
            <a:extLst>
              <a:ext uri="{FF2B5EF4-FFF2-40B4-BE49-F238E27FC236}">
                <a16:creationId xmlns:a16="http://schemas.microsoft.com/office/drawing/2014/main" id="{3B22A7EA-2F5F-4D88-AC6E-0CA3960DE46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664313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" name="圖片 55" descr="250px-Star_of_life2_svg">
            <a:extLst>
              <a:ext uri="{FF2B5EF4-FFF2-40B4-BE49-F238E27FC236}">
                <a16:creationId xmlns:a16="http://schemas.microsoft.com/office/drawing/2014/main" id="{62A5759E-51BB-4F71-8C4C-C58FAEE06F2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22105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6" name="直線接點 75">
            <a:extLst>
              <a:ext uri="{FF2B5EF4-FFF2-40B4-BE49-F238E27FC236}">
                <a16:creationId xmlns:a16="http://schemas.microsoft.com/office/drawing/2014/main" id="{BB51DB83-F92C-410A-95AE-B0A95EAFAE87}"/>
              </a:ext>
            </a:extLst>
          </p:cNvPr>
          <p:cNvCxnSpPr>
            <a:cxnSpLocks/>
          </p:cNvCxnSpPr>
          <p:nvPr userDrawn="1"/>
        </p:nvCxnSpPr>
        <p:spPr>
          <a:xfrm>
            <a:off x="5404395" y="6320010"/>
            <a:ext cx="180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7" name="圖片 19">
            <a:extLst>
              <a:ext uri="{FF2B5EF4-FFF2-40B4-BE49-F238E27FC236}">
                <a16:creationId xmlns:a16="http://schemas.microsoft.com/office/drawing/2014/main" id="{09042EAF-86AC-4939-8C64-BF4C780C812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423" y="6677906"/>
            <a:ext cx="194106" cy="157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9" name="群組 78">
            <a:extLst>
              <a:ext uri="{FF2B5EF4-FFF2-40B4-BE49-F238E27FC236}">
                <a16:creationId xmlns:a16="http://schemas.microsoft.com/office/drawing/2014/main" id="{C0D1F865-6B26-4901-BC71-8107E48890AD}"/>
              </a:ext>
            </a:extLst>
          </p:cNvPr>
          <p:cNvGrpSpPr/>
          <p:nvPr userDrawn="1"/>
        </p:nvGrpSpPr>
        <p:grpSpPr>
          <a:xfrm>
            <a:off x="2473400" y="6321270"/>
            <a:ext cx="1562702" cy="318318"/>
            <a:chOff x="2562061" y="3269841"/>
            <a:chExt cx="1562702" cy="318318"/>
          </a:xfrm>
        </p:grpSpPr>
        <p:grpSp>
          <p:nvGrpSpPr>
            <p:cNvPr id="80" name="群組 79">
              <a:extLst>
                <a:ext uri="{FF2B5EF4-FFF2-40B4-BE49-F238E27FC236}">
                  <a16:creationId xmlns:a16="http://schemas.microsoft.com/office/drawing/2014/main" id="{712D6B28-6F1A-4EBA-9DCB-E205F6449399}"/>
                </a:ext>
              </a:extLst>
            </p:cNvPr>
            <p:cNvGrpSpPr/>
            <p:nvPr/>
          </p:nvGrpSpPr>
          <p:grpSpPr>
            <a:xfrm>
              <a:off x="2562061" y="3269841"/>
              <a:ext cx="261654" cy="318318"/>
              <a:chOff x="670171" y="2359364"/>
              <a:chExt cx="1637519" cy="1992140"/>
            </a:xfrm>
          </p:grpSpPr>
          <p:sp>
            <p:nvSpPr>
              <p:cNvPr id="99" name="矩形 98">
                <a:extLst>
                  <a:ext uri="{FF2B5EF4-FFF2-40B4-BE49-F238E27FC236}">
                    <a16:creationId xmlns:a16="http://schemas.microsoft.com/office/drawing/2014/main" id="{469B6B44-AE90-4CDA-A68A-F330D447100D}"/>
                  </a:ext>
                </a:extLst>
              </p:cNvPr>
              <p:cNvSpPr/>
              <p:nvPr/>
            </p:nvSpPr>
            <p:spPr>
              <a:xfrm>
                <a:off x="866939" y="3677344"/>
                <a:ext cx="1243982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Drop</a:t>
                </a:r>
              </a:p>
            </p:txBody>
          </p:sp>
          <p:pic>
            <p:nvPicPr>
              <p:cNvPr id="100" name="圖片 99">
                <a:extLst>
                  <a:ext uri="{FF2B5EF4-FFF2-40B4-BE49-F238E27FC236}">
                    <a16:creationId xmlns:a16="http://schemas.microsoft.com/office/drawing/2014/main" id="{DE4D85E7-4068-434D-B83E-7B93D6B9427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702788">
                <a:off x="670171" y="2359364"/>
                <a:ext cx="1637519" cy="1637518"/>
              </a:xfrm>
              <a:prstGeom prst="rect">
                <a:avLst/>
              </a:prstGeom>
            </p:spPr>
          </p:pic>
        </p:grpSp>
        <p:grpSp>
          <p:nvGrpSpPr>
            <p:cNvPr id="81" name="群組 80">
              <a:extLst>
                <a:ext uri="{FF2B5EF4-FFF2-40B4-BE49-F238E27FC236}">
                  <a16:creationId xmlns:a16="http://schemas.microsoft.com/office/drawing/2014/main" id="{E26601E5-FCEB-451B-B3FD-41FF9C48472B}"/>
                </a:ext>
              </a:extLst>
            </p:cNvPr>
            <p:cNvGrpSpPr/>
            <p:nvPr/>
          </p:nvGrpSpPr>
          <p:grpSpPr>
            <a:xfrm>
              <a:off x="3203332" y="3278211"/>
              <a:ext cx="234038" cy="301578"/>
              <a:chOff x="3935069" y="2782288"/>
              <a:chExt cx="1464690" cy="1887378"/>
            </a:xfrm>
          </p:grpSpPr>
          <p:sp>
            <p:nvSpPr>
              <p:cNvPr id="92" name="矩形 91">
                <a:extLst>
                  <a:ext uri="{FF2B5EF4-FFF2-40B4-BE49-F238E27FC236}">
                    <a16:creationId xmlns:a16="http://schemas.microsoft.com/office/drawing/2014/main" id="{C8C69788-4D90-4D5D-AC37-6D2908170407}"/>
                  </a:ext>
                </a:extLst>
              </p:cNvPr>
              <p:cNvSpPr/>
              <p:nvPr/>
            </p:nvSpPr>
            <p:spPr>
              <a:xfrm>
                <a:off x="3935069" y="3995505"/>
                <a:ext cx="1464690" cy="674161"/>
              </a:xfrm>
              <a:prstGeom prst="rect">
                <a:avLst/>
              </a:prstGeom>
            </p:spPr>
            <p:txBody>
              <a:bodyPr wrap="squar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Cover</a:t>
                </a:r>
              </a:p>
            </p:txBody>
          </p:sp>
          <p:pic>
            <p:nvPicPr>
              <p:cNvPr id="93" name="圖片 92">
                <a:extLst>
                  <a:ext uri="{FF2B5EF4-FFF2-40B4-BE49-F238E27FC236}">
                    <a16:creationId xmlns:a16="http://schemas.microsoft.com/office/drawing/2014/main" id="{D61869FE-B92F-4263-870A-8D1087817C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42411" y="3115046"/>
                <a:ext cx="1173778" cy="1173778"/>
              </a:xfrm>
              <a:prstGeom prst="rect">
                <a:avLst/>
              </a:prstGeom>
            </p:spPr>
          </p:pic>
          <p:grpSp>
            <p:nvGrpSpPr>
              <p:cNvPr id="94" name="群組 93">
                <a:extLst>
                  <a:ext uri="{FF2B5EF4-FFF2-40B4-BE49-F238E27FC236}">
                    <a16:creationId xmlns:a16="http://schemas.microsoft.com/office/drawing/2014/main" id="{22021844-26B1-4EFF-8659-2B7A5754B01B}"/>
                  </a:ext>
                </a:extLst>
              </p:cNvPr>
              <p:cNvGrpSpPr/>
              <p:nvPr/>
            </p:nvGrpSpPr>
            <p:grpSpPr>
              <a:xfrm>
                <a:off x="3966229" y="2782288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95" name="群組 94">
                  <a:extLst>
                    <a:ext uri="{FF2B5EF4-FFF2-40B4-BE49-F238E27FC236}">
                      <a16:creationId xmlns:a16="http://schemas.microsoft.com/office/drawing/2014/main" id="{87F59B92-29A6-4A14-9FA3-3398FDFA0439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97" name="圓角矩形 5">
                    <a:extLst>
                      <a:ext uri="{FF2B5EF4-FFF2-40B4-BE49-F238E27FC236}">
                        <a16:creationId xmlns:a16="http://schemas.microsoft.com/office/drawing/2014/main" id="{D0931ABF-4378-418B-9B52-F9052287029F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98" name="圓角矩形 56">
                    <a:extLst>
                      <a:ext uri="{FF2B5EF4-FFF2-40B4-BE49-F238E27FC236}">
                        <a16:creationId xmlns:a16="http://schemas.microsoft.com/office/drawing/2014/main" id="{00F3B424-ED8C-4EA8-B346-E4DC60C5AD2C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96" name="圓角矩形 62">
                  <a:extLst>
                    <a:ext uri="{FF2B5EF4-FFF2-40B4-BE49-F238E27FC236}">
                      <a16:creationId xmlns:a16="http://schemas.microsoft.com/office/drawing/2014/main" id="{BF72FE9E-4D70-4E0D-B1EB-3BDB06F3229E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grpSp>
          <p:nvGrpSpPr>
            <p:cNvPr id="82" name="群組 81">
              <a:extLst>
                <a:ext uri="{FF2B5EF4-FFF2-40B4-BE49-F238E27FC236}">
                  <a16:creationId xmlns:a16="http://schemas.microsoft.com/office/drawing/2014/main" id="{67C79016-9C76-40D8-B8D1-43DA85F56E5D}"/>
                </a:ext>
              </a:extLst>
            </p:cNvPr>
            <p:cNvGrpSpPr/>
            <p:nvPr/>
          </p:nvGrpSpPr>
          <p:grpSpPr>
            <a:xfrm>
              <a:off x="3816986" y="3279209"/>
              <a:ext cx="307777" cy="299582"/>
              <a:chOff x="6626441" y="2710642"/>
              <a:chExt cx="1926173" cy="1874884"/>
            </a:xfrm>
          </p:grpSpPr>
          <p:sp>
            <p:nvSpPr>
              <p:cNvPr id="85" name="矩形 84">
                <a:extLst>
                  <a:ext uri="{FF2B5EF4-FFF2-40B4-BE49-F238E27FC236}">
                    <a16:creationId xmlns:a16="http://schemas.microsoft.com/office/drawing/2014/main" id="{FE05F4BF-A1B1-4B7D-95D4-E5D94BD93844}"/>
                  </a:ext>
                </a:extLst>
              </p:cNvPr>
              <p:cNvSpPr/>
              <p:nvPr/>
            </p:nvSpPr>
            <p:spPr>
              <a:xfrm>
                <a:off x="6626441" y="3911366"/>
                <a:ext cx="1926173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Hold on</a:t>
                </a:r>
              </a:p>
            </p:txBody>
          </p:sp>
          <p:pic>
            <p:nvPicPr>
              <p:cNvPr id="86" name="圖片 85">
                <a:extLst>
                  <a:ext uri="{FF2B5EF4-FFF2-40B4-BE49-F238E27FC236}">
                    <a16:creationId xmlns:a16="http://schemas.microsoft.com/office/drawing/2014/main" id="{77A34BB8-CF33-4DCF-A212-D7D9592B43D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81212" y="2854166"/>
                <a:ext cx="1205858" cy="1205858"/>
              </a:xfrm>
              <a:prstGeom prst="rect">
                <a:avLst/>
              </a:prstGeom>
            </p:spPr>
          </p:pic>
          <p:grpSp>
            <p:nvGrpSpPr>
              <p:cNvPr id="87" name="群組 86">
                <a:extLst>
                  <a:ext uri="{FF2B5EF4-FFF2-40B4-BE49-F238E27FC236}">
                    <a16:creationId xmlns:a16="http://schemas.microsoft.com/office/drawing/2014/main" id="{C630D45A-AD43-4352-8279-A9C901879789}"/>
                  </a:ext>
                </a:extLst>
              </p:cNvPr>
              <p:cNvGrpSpPr/>
              <p:nvPr/>
            </p:nvGrpSpPr>
            <p:grpSpPr>
              <a:xfrm>
                <a:off x="6887490" y="2710642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88" name="群組 87">
                  <a:extLst>
                    <a:ext uri="{FF2B5EF4-FFF2-40B4-BE49-F238E27FC236}">
                      <a16:creationId xmlns:a16="http://schemas.microsoft.com/office/drawing/2014/main" id="{F60F3545-F53F-41D3-B853-947979605BB3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90" name="圓角矩形 70">
                    <a:extLst>
                      <a:ext uri="{FF2B5EF4-FFF2-40B4-BE49-F238E27FC236}">
                        <a16:creationId xmlns:a16="http://schemas.microsoft.com/office/drawing/2014/main" id="{3189862D-58E7-4572-BD98-EDEA286BAC78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91" name="圓角矩形 71">
                    <a:extLst>
                      <a:ext uri="{FF2B5EF4-FFF2-40B4-BE49-F238E27FC236}">
                        <a16:creationId xmlns:a16="http://schemas.microsoft.com/office/drawing/2014/main" id="{2B0374AF-D17C-459A-88D8-8236F86AA077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89" name="圓角矩形 69">
                  <a:extLst>
                    <a:ext uri="{FF2B5EF4-FFF2-40B4-BE49-F238E27FC236}">
                      <a16:creationId xmlns:a16="http://schemas.microsoft.com/office/drawing/2014/main" id="{28FE6817-2F2C-4F86-B78A-30D53D375970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sp>
          <p:nvSpPr>
            <p:cNvPr id="83" name="箭號: 向右 82">
              <a:extLst>
                <a:ext uri="{FF2B5EF4-FFF2-40B4-BE49-F238E27FC236}">
                  <a16:creationId xmlns:a16="http://schemas.microsoft.com/office/drawing/2014/main" id="{EBE07A7B-35C6-4B43-9C2B-8282C2DEDB7B}"/>
                </a:ext>
              </a:extLst>
            </p:cNvPr>
            <p:cNvSpPr/>
            <p:nvPr/>
          </p:nvSpPr>
          <p:spPr>
            <a:xfrm>
              <a:off x="2949023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4" name="箭號: 向右 83">
              <a:extLst>
                <a:ext uri="{FF2B5EF4-FFF2-40B4-BE49-F238E27FC236}">
                  <a16:creationId xmlns:a16="http://schemas.microsoft.com/office/drawing/2014/main" id="{A2DC1900-5167-4C5F-B5D5-57F3801815CF}"/>
                </a:ext>
              </a:extLst>
            </p:cNvPr>
            <p:cNvSpPr/>
            <p:nvPr/>
          </p:nvSpPr>
          <p:spPr>
            <a:xfrm>
              <a:off x="3562678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101" name="圖片 50">
            <a:extLst>
              <a:ext uri="{FF2B5EF4-FFF2-40B4-BE49-F238E27FC236}">
                <a16:creationId xmlns:a16="http://schemas.microsoft.com/office/drawing/2014/main" id="{85F12A37-BD30-4EDB-8EA6-6F3AE046F1C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69748" y="6665864"/>
            <a:ext cx="144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" name="圖片 101">
            <a:extLst>
              <a:ext uri="{FF2B5EF4-FFF2-40B4-BE49-F238E27FC236}">
                <a16:creationId xmlns:a16="http://schemas.microsoft.com/office/drawing/2014/main" id="{F0560022-EF5B-4D80-97F9-0686001D123D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clrChange>
              <a:clrFrom>
                <a:srgbClr val="F4F3EC"/>
              </a:clrFrom>
              <a:clrTo>
                <a:srgbClr val="F4F3E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758" y="6661292"/>
            <a:ext cx="183405" cy="158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171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8878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87" r:id="rId7"/>
    <p:sldLayoutId id="2147483686" r:id="rId8"/>
    <p:sldLayoutId id="2147483679" r:id="rId9"/>
    <p:sldLayoutId id="2147483685" r:id="rId10"/>
    <p:sldLayoutId id="2147483680" r:id="rId11"/>
    <p:sldLayoutId id="2147483681" r:id="rId12"/>
    <p:sldLayoutId id="2147483682" r:id="rId13"/>
    <p:sldLayoutId id="2147483683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jpeg"/><Relationship Id="rId18" Type="http://schemas.openxmlformats.org/officeDocument/2006/relationships/image" Target="../media/image15.png"/><Relationship Id="rId26" Type="http://schemas.openxmlformats.org/officeDocument/2006/relationships/image" Target="../media/image25.png"/><Relationship Id="rId3" Type="http://schemas.openxmlformats.org/officeDocument/2006/relationships/image" Target="../media/image1.png"/><Relationship Id="rId21" Type="http://schemas.openxmlformats.org/officeDocument/2006/relationships/image" Target="../media/image18.png"/><Relationship Id="rId7" Type="http://schemas.openxmlformats.org/officeDocument/2006/relationships/image" Target="../media/image4.png"/><Relationship Id="rId12" Type="http://schemas.openxmlformats.org/officeDocument/2006/relationships/image" Target="../media/image9.jpeg"/><Relationship Id="rId17" Type="http://schemas.openxmlformats.org/officeDocument/2006/relationships/image" Target="../media/image14.png"/><Relationship Id="rId25" Type="http://schemas.openxmlformats.org/officeDocument/2006/relationships/image" Target="../media/image24.png"/><Relationship Id="rId2" Type="http://schemas.openxmlformats.org/officeDocument/2006/relationships/image" Target="../media/image20.tmp"/><Relationship Id="rId16" Type="http://schemas.openxmlformats.org/officeDocument/2006/relationships/image" Target="../media/image13.png"/><Relationship Id="rId20" Type="http://schemas.openxmlformats.org/officeDocument/2006/relationships/image" Target="../media/image17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eg"/><Relationship Id="rId11" Type="http://schemas.openxmlformats.org/officeDocument/2006/relationships/image" Target="../media/image8.png"/><Relationship Id="rId24" Type="http://schemas.openxmlformats.org/officeDocument/2006/relationships/image" Target="../media/image23.png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23" Type="http://schemas.openxmlformats.org/officeDocument/2006/relationships/image" Target="../media/image22.jpeg"/><Relationship Id="rId28" Type="http://schemas.openxmlformats.org/officeDocument/2006/relationships/image" Target="../media/image27.png"/><Relationship Id="rId10" Type="http://schemas.openxmlformats.org/officeDocument/2006/relationships/image" Target="../media/image7.png"/><Relationship Id="rId19" Type="http://schemas.openxmlformats.org/officeDocument/2006/relationships/image" Target="../media/image16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1.jpeg"/><Relationship Id="rId22" Type="http://schemas.openxmlformats.org/officeDocument/2006/relationships/image" Target="../media/image19.png"/><Relationship Id="rId27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563" y="465137"/>
            <a:ext cx="8072434" cy="5540611"/>
          </a:xfrm>
          <a:prstGeom prst="rect">
            <a:avLst/>
          </a:prstGeom>
        </p:spPr>
      </p:pic>
      <p:sp>
        <p:nvSpPr>
          <p:cNvPr id="79" name="矩形 78">
            <a:extLst>
              <a:ext uri="{FF2B5EF4-FFF2-40B4-BE49-F238E27FC236}">
                <a16:creationId xmlns:a16="http://schemas.microsoft.com/office/drawing/2014/main" id="{F592628C-05D5-4699-8A41-AD944515B856}"/>
              </a:ext>
            </a:extLst>
          </p:cNvPr>
          <p:cNvSpPr/>
          <p:nvPr/>
        </p:nvSpPr>
        <p:spPr>
          <a:xfrm>
            <a:off x="-87000" y="-81000"/>
            <a:ext cx="10080000" cy="702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78" name="矩形 77">
            <a:extLst>
              <a:ext uri="{FF2B5EF4-FFF2-40B4-BE49-F238E27FC236}">
                <a16:creationId xmlns:a16="http://schemas.microsoft.com/office/drawing/2014/main" id="{30A1F3B9-5B63-4071-B691-65944B1A2C32}"/>
              </a:ext>
            </a:extLst>
          </p:cNvPr>
          <p:cNvSpPr>
            <a:spLocks noChangeAspect="1"/>
          </p:cNvSpPr>
          <p:nvPr/>
        </p:nvSpPr>
        <p:spPr bwMode="auto">
          <a:xfrm>
            <a:off x="1833563" y="465138"/>
            <a:ext cx="8072435" cy="55406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graphicFrame>
        <p:nvGraphicFramePr>
          <p:cNvPr id="46" name="Group 152">
            <a:extLst>
              <a:ext uri="{FF2B5EF4-FFF2-40B4-BE49-F238E27FC236}">
                <a16:creationId xmlns:a16="http://schemas.microsoft.com/office/drawing/2014/main" id="{5CAB3A05-627F-41C0-BBA5-B0754EFABC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12785"/>
              </p:ext>
            </p:extLst>
          </p:nvPr>
        </p:nvGraphicFramePr>
        <p:xfrm>
          <a:off x="0" y="0"/>
          <a:ext cx="9905998" cy="465138"/>
        </p:xfrm>
        <a:graphic>
          <a:graphicData uri="http://schemas.openxmlformats.org/drawingml/2006/table">
            <a:tbl>
              <a:tblPr/>
              <a:tblGrid>
                <a:gridCol w="8732937">
                  <a:extLst>
                    <a:ext uri="{9D8B030D-6E8A-4147-A177-3AD203B41FA5}">
                      <a16:colId xmlns:a16="http://schemas.microsoft.com/office/drawing/2014/main" val="3586651272"/>
                    </a:ext>
                  </a:extLst>
                </a:gridCol>
                <a:gridCol w="1173061">
                  <a:extLst>
                    <a:ext uri="{9D8B030D-6E8A-4147-A177-3AD203B41FA5}">
                      <a16:colId xmlns:a16="http://schemas.microsoft.com/office/drawing/2014/main" val="2360029166"/>
                    </a:ext>
                  </a:extLst>
                </a:gridCol>
              </a:tblGrid>
              <a:tr h="465138"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108000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Hsinchu County </a:t>
                      </a:r>
                      <a:r>
                        <a:rPr kumimoji="1" lang="en-US" altLang="zh-TW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Guanxi</a:t>
                      </a:r>
                      <a:r>
                        <a:rPr kumimoji="1" lang="zh-TW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 </a:t>
                      </a:r>
                      <a:r>
                        <a:rPr kumimoji="0" lang="en-US" altLang="zh-TW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</a:rPr>
                        <a:t>Township </a:t>
                      </a:r>
                      <a:r>
                        <a:rPr kumimoji="0" lang="en-US" altLang="zh-TW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</a:rPr>
                        <a:t>【</a:t>
                      </a:r>
                      <a:r>
                        <a:rPr kumimoji="0" lang="en-US" altLang="zh-TW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</a:rPr>
                        <a:t>Xinfu</a:t>
                      </a:r>
                      <a:r>
                        <a:rPr kumimoji="0" lang="en-US" altLang="zh-TW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</a:rPr>
                        <a:t> </a:t>
                      </a:r>
                      <a:r>
                        <a:rPr kumimoji="0" lang="en-US" altLang="zh-TW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</a:rPr>
                        <a:t>Vil.】</a:t>
                      </a:r>
                      <a:r>
                        <a:rPr kumimoji="0" lang="zh-TW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</a:rPr>
                        <a:t> </a:t>
                      </a:r>
                      <a:r>
                        <a:rPr kumimoji="0" lang="en-US" altLang="zh-TW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</a:rPr>
                        <a:t>Evacuation Map</a:t>
                      </a:r>
                      <a:endParaRPr kumimoji="1" lang="en-US" altLang="zh-TW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華康中圓體" panose="020F0509000000000000" pitchFamily="49" charset="-120"/>
                        <a:cs typeface="華康儷金黑" panose="020B0809000000000000" pitchFamily="49" charset="-120"/>
                      </a:endParaRPr>
                    </a:p>
                  </a:txBody>
                  <a:tcPr marL="67814" marR="67814" marT="34668" marB="346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NO.</a:t>
                      </a: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1000404</a:t>
                      </a: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0010</a:t>
                      </a:r>
                      <a:endParaRPr kumimoji="1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華康中圓體" panose="020F0509000000000000" pitchFamily="49" charset="-120"/>
                        <a:cs typeface="華康儷金黑" panose="020B0809000000000000" pitchFamily="49" charset="-120"/>
                      </a:endParaRPr>
                    </a:p>
                  </a:txBody>
                  <a:tcPr marL="0" marR="67814" marT="34668" marB="3466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819016"/>
                  </a:ext>
                </a:extLst>
              </a:tr>
            </a:tbl>
          </a:graphicData>
        </a:graphic>
      </p:graphicFrame>
      <p:graphicFrame>
        <p:nvGraphicFramePr>
          <p:cNvPr id="86" name="表格 85">
            <a:extLst>
              <a:ext uri="{FF2B5EF4-FFF2-40B4-BE49-F238E27FC236}">
                <a16:creationId xmlns:a16="http://schemas.microsoft.com/office/drawing/2014/main" id="{A57CA48F-9078-4FAE-AC02-1562C49550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246177"/>
              </p:ext>
            </p:extLst>
          </p:nvPr>
        </p:nvGraphicFramePr>
        <p:xfrm>
          <a:off x="-2645" y="711218"/>
          <a:ext cx="1832399" cy="889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952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Administration Zone</a:t>
                      </a: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110">
                <a:tc>
                  <a:txBody>
                    <a:bodyPr/>
                    <a:lstStyle/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POP : </a:t>
                      </a:r>
                      <a:r>
                        <a:rPr kumimoji="0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573</a:t>
                      </a:r>
                      <a:endParaRPr kumimoji="1" lang="zh-TW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7" name="矩形 86">
            <a:extLst>
              <a:ext uri="{FF2B5EF4-FFF2-40B4-BE49-F238E27FC236}">
                <a16:creationId xmlns:a16="http://schemas.microsoft.com/office/drawing/2014/main" id="{CE3E72BE-528A-49D7-AE06-9D8EC8A5E600}"/>
              </a:ext>
            </a:extLst>
          </p:cNvPr>
          <p:cNvSpPr>
            <a:spLocks/>
          </p:cNvSpPr>
          <p:nvPr/>
        </p:nvSpPr>
        <p:spPr>
          <a:xfrm>
            <a:off x="-2645" y="478222"/>
            <a:ext cx="1832400" cy="23299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TW" sz="1000" b="1" dirty="0">
                <a:solidFill>
                  <a:schemeClr val="tx1"/>
                </a:solidFill>
              </a:rPr>
              <a:t>Disaster Prevention Information</a:t>
            </a:r>
          </a:p>
        </p:txBody>
      </p:sp>
      <p:graphicFrame>
        <p:nvGraphicFramePr>
          <p:cNvPr id="88" name="表格 87">
            <a:extLst>
              <a:ext uri="{FF2B5EF4-FFF2-40B4-BE49-F238E27FC236}">
                <a16:creationId xmlns:a16="http://schemas.microsoft.com/office/drawing/2014/main" id="{3EA07AB7-FE26-4BB0-9D5B-E7872F0885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645778"/>
              </p:ext>
            </p:extLst>
          </p:nvPr>
        </p:nvGraphicFramePr>
        <p:xfrm>
          <a:off x="-2645" y="1600280"/>
          <a:ext cx="1832400" cy="1179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2508">
                <a:tc>
                  <a:txBody>
                    <a:bodyPr/>
                    <a:lstStyle/>
                    <a:p>
                      <a:pPr marL="533400" marR="0" lvl="0" indent="-53340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Notification</a:t>
                      </a:r>
                    </a:p>
                  </a:txBody>
                  <a:tcPr marL="84441" marR="84441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7987">
                <a:tc>
                  <a:txBody>
                    <a:bodyPr/>
                    <a:lstStyle/>
                    <a:p>
                      <a:pPr marL="171450" marR="0" lvl="0" indent="-17145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</a:pP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Hsinchu County EOC</a:t>
                      </a:r>
                    </a:p>
                    <a:p>
                      <a:pPr marL="533400" marR="0" lvl="0" indent="-53340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</a:pP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Tel</a:t>
                      </a: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03-5529222</a:t>
                      </a:r>
                    </a:p>
                    <a:p>
                      <a:pPr marL="171450" marR="0" lvl="0" indent="-17145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</a:pPr>
                      <a:r>
                        <a:rPr kumimoji="0" lang="en-US" altLang="zh-TW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Guanxi</a:t>
                      </a:r>
                      <a:r>
                        <a:rPr kumimoji="0" lang="en-US" altLang="zh-TW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Township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EOC</a:t>
                      </a:r>
                    </a:p>
                    <a:p>
                      <a:pPr marL="533400" marR="0" lvl="0" indent="-53340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</a:pP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Tel</a:t>
                      </a: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03-5870110</a:t>
                      </a:r>
                    </a:p>
                    <a:p>
                      <a:pPr marL="171450" marR="0" lvl="0" indent="-17145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</a:pPr>
                      <a:r>
                        <a:rPr kumimoji="0" lang="en-US" altLang="zh-TW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Guanxi</a:t>
                      </a:r>
                      <a:r>
                        <a:rPr kumimoji="0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Fire Station</a:t>
                      </a:r>
                    </a:p>
                    <a:p>
                      <a:pPr marL="0" marR="0" lvl="0" indent="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Tel</a:t>
                      </a: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03-5870110</a:t>
                      </a:r>
                    </a:p>
                    <a:p>
                      <a:pPr marL="171450" marR="0" lvl="0" indent="-17145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</a:pPr>
                      <a:r>
                        <a:rPr kumimoji="0" lang="en-US" altLang="zh-TW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Guanxi</a:t>
                      </a:r>
                      <a:r>
                        <a:rPr kumimoji="0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Police Station</a:t>
                      </a:r>
                    </a:p>
                    <a:p>
                      <a:pPr marL="0" marR="0" lvl="0" indent="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Tel</a:t>
                      </a: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03-5872007</a:t>
                      </a: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41" marR="84441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9" name="表格 88">
            <a:extLst>
              <a:ext uri="{FF2B5EF4-FFF2-40B4-BE49-F238E27FC236}">
                <a16:creationId xmlns:a16="http://schemas.microsoft.com/office/drawing/2014/main" id="{9FE1756B-75C6-49F7-A856-A275677853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662710"/>
              </p:ext>
            </p:extLst>
          </p:nvPr>
        </p:nvGraphicFramePr>
        <p:xfrm>
          <a:off x="-2645" y="2779833"/>
          <a:ext cx="1832400" cy="728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6948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Contact</a:t>
                      </a:r>
                    </a:p>
                  </a:txBody>
                  <a:tcPr marL="84364" marR="84364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437">
                <a:tc>
                  <a:txBody>
                    <a:bodyPr/>
                    <a:lstStyle/>
                    <a:p>
                      <a:pPr marL="171450" marR="0" lvl="0" indent="-17145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</a:pP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Village</a:t>
                      </a: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Chief </a:t>
                      </a: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Mr. </a:t>
                      </a:r>
                      <a:r>
                        <a:rPr kumimoji="0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Fan</a:t>
                      </a:r>
                      <a:endParaRPr kumimoji="1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533400" marR="0" lvl="0" indent="-53340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kumimoji="1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kumimoji="1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 Tel</a:t>
                      </a:r>
                      <a:r>
                        <a:rPr kumimoji="1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1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03-5869003</a:t>
                      </a:r>
                      <a:endParaRPr kumimoji="1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533400" marR="0" lvl="0" indent="-533400" algn="l" defTabSz="444500" rtl="0" eaLnBrk="1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               </a:t>
                      </a:r>
                      <a:r>
                        <a:rPr kumimoji="0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0917-533503</a:t>
                      </a: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0" name="表格 89">
            <a:extLst>
              <a:ext uri="{FF2B5EF4-FFF2-40B4-BE49-F238E27FC236}">
                <a16:creationId xmlns:a16="http://schemas.microsoft.com/office/drawing/2014/main" id="{E849E465-0F2C-435E-9AC7-8D301A77B7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076018"/>
              </p:ext>
            </p:extLst>
          </p:nvPr>
        </p:nvGraphicFramePr>
        <p:xfrm>
          <a:off x="-2645" y="6651298"/>
          <a:ext cx="1832400" cy="20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7826">
                <a:tc>
                  <a:txBody>
                    <a:bodyPr/>
                    <a:lstStyle/>
                    <a:p>
                      <a:pPr marL="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Hsinchu County Gov. </a:t>
                      </a:r>
                      <a:r>
                        <a:rPr kumimoji="0" lang="en-US" altLang="zh-TW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May, 2022</a:t>
                      </a:r>
                      <a:endParaRPr kumimoji="0" lang="zh-TW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42391" marB="423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3" name="表格 92">
            <a:extLst>
              <a:ext uri="{FF2B5EF4-FFF2-40B4-BE49-F238E27FC236}">
                <a16:creationId xmlns:a16="http://schemas.microsoft.com/office/drawing/2014/main" id="{CEF64930-45BE-4740-9653-1A2BF63A19A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3472273"/>
          <a:ext cx="1832400" cy="994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9684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Disaster Information Website</a:t>
                      </a:r>
                    </a:p>
                  </a:txBody>
                  <a:tcPr marL="84364" marR="84364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316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4" name="圖片 88" descr="QR水保局.png">
            <a:extLst>
              <a:ext uri="{FF2B5EF4-FFF2-40B4-BE49-F238E27FC236}">
                <a16:creationId xmlns:a16="http://schemas.microsoft.com/office/drawing/2014/main" id="{1ABF6304-3466-4414-A0DA-0D0CBA3D20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14" y="3716859"/>
            <a:ext cx="246352" cy="246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" name="圖片 90" descr="QR氣象局.png">
            <a:extLst>
              <a:ext uri="{FF2B5EF4-FFF2-40B4-BE49-F238E27FC236}">
                <a16:creationId xmlns:a16="http://schemas.microsoft.com/office/drawing/2014/main" id="{B1C62738-FB4D-4EE0-AB92-2579AAF330E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14" y="3956048"/>
            <a:ext cx="246352" cy="246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" name="圖片 2">
            <a:extLst>
              <a:ext uri="{FF2B5EF4-FFF2-40B4-BE49-F238E27FC236}">
                <a16:creationId xmlns:a16="http://schemas.microsoft.com/office/drawing/2014/main" id="{AADDDA66-67BA-4ED1-9017-2FE8C37C9D2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14" y="4195238"/>
            <a:ext cx="246105" cy="246105"/>
          </a:xfrm>
          <a:prstGeom prst="rect">
            <a:avLst/>
          </a:prstGeom>
        </p:spPr>
      </p:pic>
      <p:sp>
        <p:nvSpPr>
          <p:cNvPr id="97" name="矩形 96">
            <a:extLst>
              <a:ext uri="{FF2B5EF4-FFF2-40B4-BE49-F238E27FC236}">
                <a16:creationId xmlns:a16="http://schemas.microsoft.com/office/drawing/2014/main" id="{AE644240-96DC-4A5A-8768-008F9C312A7E}"/>
              </a:ext>
            </a:extLst>
          </p:cNvPr>
          <p:cNvSpPr/>
          <p:nvPr/>
        </p:nvSpPr>
        <p:spPr>
          <a:xfrm>
            <a:off x="379155" y="4214631"/>
            <a:ext cx="1104790" cy="2221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ts val="110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Hsinchu Fire  </a:t>
            </a:r>
            <a:r>
              <a:rPr kumimoji="0" lang="en-US" altLang="zh-TW" sz="8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Bureau</a:t>
            </a:r>
          </a:p>
        </p:txBody>
      </p:sp>
      <p:sp>
        <p:nvSpPr>
          <p:cNvPr id="98" name="矩形 97">
            <a:extLst>
              <a:ext uri="{FF2B5EF4-FFF2-40B4-BE49-F238E27FC236}">
                <a16:creationId xmlns:a16="http://schemas.microsoft.com/office/drawing/2014/main" id="{E75A9208-BA6D-47FF-88FF-9390F2F5C74C}"/>
              </a:ext>
            </a:extLst>
          </p:cNvPr>
          <p:cNvSpPr/>
          <p:nvPr/>
        </p:nvSpPr>
        <p:spPr>
          <a:xfrm>
            <a:off x="379155" y="3664564"/>
            <a:ext cx="1396487" cy="363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ts val="1108"/>
              </a:lnSpc>
            </a:pP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Debris Flow</a:t>
            </a:r>
            <a:r>
              <a:rPr kumimoji="1" lang="zh-TW" altLang="en-US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 </a:t>
            </a: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Disaster Prevention Information</a:t>
            </a:r>
            <a:endParaRPr lang="en-US" altLang="zh-TW" sz="800" b="1" dirty="0">
              <a:latin typeface="華康儷金黑 Std W8" pitchFamily="34" charset="-120"/>
              <a:ea typeface="華康儷金黑 Std W8" pitchFamily="34" charset="-120"/>
            </a:endParaRPr>
          </a:p>
        </p:txBody>
      </p:sp>
      <p:sp>
        <p:nvSpPr>
          <p:cNvPr id="99" name="矩形 98">
            <a:extLst>
              <a:ext uri="{FF2B5EF4-FFF2-40B4-BE49-F238E27FC236}">
                <a16:creationId xmlns:a16="http://schemas.microsoft.com/office/drawing/2014/main" id="{6F20FAB0-ECA5-4351-BB7E-B6026F54B647}"/>
              </a:ext>
            </a:extLst>
          </p:cNvPr>
          <p:cNvSpPr/>
          <p:nvPr/>
        </p:nvSpPr>
        <p:spPr>
          <a:xfrm>
            <a:off x="379155" y="3976878"/>
            <a:ext cx="1176925" cy="22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ts val="1108"/>
              </a:lnSpc>
            </a:pP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Central Weather Bureau</a:t>
            </a:r>
            <a:endParaRPr lang="en-US" altLang="zh-TW" sz="800" b="1" dirty="0">
              <a:latin typeface="華康儷金黑 Std W8" pitchFamily="34" charset="-120"/>
              <a:ea typeface="華康儷金黑 Std W8" pitchFamily="34" charset="-120"/>
            </a:endParaRPr>
          </a:p>
        </p:txBody>
      </p:sp>
      <p:pic>
        <p:nvPicPr>
          <p:cNvPr id="101" name="圖片 12" descr="120">
            <a:extLst>
              <a:ext uri="{FF2B5EF4-FFF2-40B4-BE49-F238E27FC236}">
                <a16:creationId xmlns:a16="http://schemas.microsoft.com/office/drawing/2014/main" id="{255F5EBE-5BE6-429F-B90B-0765DCC852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350" y="1277614"/>
            <a:ext cx="216000" cy="2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208F1856-A9FA-46E6-9896-0F67AA7EEC98}"/>
              </a:ext>
            </a:extLst>
          </p:cNvPr>
          <p:cNvSpPr/>
          <p:nvPr/>
        </p:nvSpPr>
        <p:spPr>
          <a:xfrm>
            <a:off x="5438809" y="2666808"/>
            <a:ext cx="100700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b="1" dirty="0" err="1">
                <a:ea typeface="華康中圓體" panose="020F0509000000000000" pitchFamily="49" charset="-120"/>
              </a:rPr>
              <a:t>Xinfu</a:t>
            </a:r>
            <a:r>
              <a:rPr lang="en-US" altLang="zh-TW" sz="1600" b="1" dirty="0">
                <a:ea typeface="華康中圓體" panose="020F0509000000000000" pitchFamily="49" charset="-120"/>
              </a:rPr>
              <a:t> vil.</a:t>
            </a:r>
            <a:endParaRPr lang="zh-TW" altLang="en-US" sz="1600" dirty="0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D1CE3570-BD23-4DEE-9FEE-ED7303462FB0}"/>
              </a:ext>
            </a:extLst>
          </p:cNvPr>
          <p:cNvSpPr txBox="1"/>
          <p:nvPr/>
        </p:nvSpPr>
        <p:spPr>
          <a:xfrm>
            <a:off x="-1587558" y="315426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關西鎮新富里</a:t>
            </a:r>
            <a:endParaRPr lang="zh-TW" altLang="en-US" dirty="0"/>
          </a:p>
        </p:txBody>
      </p:sp>
      <p:graphicFrame>
        <p:nvGraphicFramePr>
          <p:cNvPr id="136" name="表格 135">
            <a:extLst>
              <a:ext uri="{FF2B5EF4-FFF2-40B4-BE49-F238E27FC236}">
                <a16:creationId xmlns:a16="http://schemas.microsoft.com/office/drawing/2014/main" id="{309FF26C-0DD6-46A7-92FF-4F620A954BE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833564" y="5997359"/>
          <a:ext cx="8072440" cy="861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8749">
                  <a:extLst>
                    <a:ext uri="{9D8B030D-6E8A-4147-A177-3AD203B41FA5}">
                      <a16:colId xmlns:a16="http://schemas.microsoft.com/office/drawing/2014/main" val="494580000"/>
                    </a:ext>
                  </a:extLst>
                </a:gridCol>
                <a:gridCol w="215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8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1384591030"/>
                    </a:ext>
                  </a:extLst>
                </a:gridCol>
                <a:gridCol w="10405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493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Principle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LEGEND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vert="wordArtVertRtl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Administrative Boundary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Labelling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Facility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059">
                <a:tc rowSpan="3">
                  <a:txBody>
                    <a:bodyPr/>
                    <a:lstStyle/>
                    <a:p>
                      <a:r>
                        <a:rPr lang="en-US" altLang="zh-TW" sz="700" b="1" dirty="0"/>
                        <a:t>Flood</a:t>
                      </a:r>
                      <a:r>
                        <a:rPr lang="zh-TW" altLang="en-US" sz="700" dirty="0"/>
                        <a:t>：</a:t>
                      </a:r>
                      <a:r>
                        <a:rPr lang="en-US" altLang="zh-TW" sz="700" dirty="0"/>
                        <a:t>Vertical evacuation or preventive evacuate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pPr algn="r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After earthquake, evacuate outdoors or head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</a:t>
                      </a:r>
                      <a:r>
                        <a:rPr lang="en-US" altLang="zh-TW" sz="700" dirty="0"/>
                        <a:t>reventive evacuate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to shelters</a:t>
                      </a:r>
                      <a:endParaRPr lang="zh-TW" altLang="en-US" sz="7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Village Boundary Line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Route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Indoor Evacuation 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Medical Facility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05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Road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Tsunami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Outdoor Evacuation Shelter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Fire Department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County Road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Flood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Helipad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5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Emergency Operation Center</a:t>
                      </a:r>
                      <a:endParaRPr kumimoji="1" lang="zh-TW" altLang="en-US" sz="5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36000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Police Department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37" name="圖片 44">
            <a:extLst>
              <a:ext uri="{FF2B5EF4-FFF2-40B4-BE49-F238E27FC236}">
                <a16:creationId xmlns:a16="http://schemas.microsoft.com/office/drawing/2014/main" id="{B7D8DCA6-4519-468C-A2FB-35F3AC7035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509" y="6239491"/>
            <a:ext cx="405860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8" name="圖片 47">
            <a:extLst>
              <a:ext uri="{FF2B5EF4-FFF2-40B4-BE49-F238E27FC236}">
                <a16:creationId xmlns:a16="http://schemas.microsoft.com/office/drawing/2014/main" id="{72ABFABE-6590-4DA6-8AF5-7B7228D6E0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6456117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9" name="圖片 48">
            <a:extLst>
              <a:ext uri="{FF2B5EF4-FFF2-40B4-BE49-F238E27FC236}">
                <a16:creationId xmlns:a16="http://schemas.microsoft.com/office/drawing/2014/main" id="{34C372E4-8571-4C97-A548-694257801F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4" t="11217" r="16840" b="23364"/>
          <a:stretch>
            <a:fillRect/>
          </a:stretch>
        </p:blipFill>
        <p:spPr bwMode="auto">
          <a:xfrm>
            <a:off x="7322621" y="6671631"/>
            <a:ext cx="169846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0" name="圖片 46">
            <a:extLst>
              <a:ext uri="{FF2B5EF4-FFF2-40B4-BE49-F238E27FC236}">
                <a16:creationId xmlns:a16="http://schemas.microsoft.com/office/drawing/2014/main" id="{8930AF45-5B58-452C-A0D3-874C452CE8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6" t="11215" r="16840" b="22430"/>
          <a:stretch>
            <a:fillRect/>
          </a:stretch>
        </p:blipFill>
        <p:spPr bwMode="auto">
          <a:xfrm>
            <a:off x="7326313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1" name="圖片 49">
            <a:extLst>
              <a:ext uri="{FF2B5EF4-FFF2-40B4-BE49-F238E27FC236}">
                <a16:creationId xmlns:a16="http://schemas.microsoft.com/office/drawing/2014/main" id="{F4E728C3-6165-4668-AE02-3876BE8576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6" t="7693" r="16130" b="23076"/>
          <a:stretch>
            <a:fillRect/>
          </a:stretch>
        </p:blipFill>
        <p:spPr bwMode="auto">
          <a:xfrm>
            <a:off x="6445816" y="6668031"/>
            <a:ext cx="177231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2" name="圖片 12" descr="120">
            <a:extLst>
              <a:ext uri="{FF2B5EF4-FFF2-40B4-BE49-F238E27FC236}">
                <a16:creationId xmlns:a16="http://schemas.microsoft.com/office/drawing/2014/main" id="{0E424701-D11C-4033-91A0-1EA9827605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22740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" name="圖片 11" descr="1021室外">
            <a:extLst>
              <a:ext uri="{FF2B5EF4-FFF2-40B4-BE49-F238E27FC236}">
                <a16:creationId xmlns:a16="http://schemas.microsoft.com/office/drawing/2014/main" id="{162A8C23-78BB-4DD1-B5EC-51569B4C37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44196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4" name="圖片 54" descr="圖形1">
            <a:extLst>
              <a:ext uri="{FF2B5EF4-FFF2-40B4-BE49-F238E27FC236}">
                <a16:creationId xmlns:a16="http://schemas.microsoft.com/office/drawing/2014/main" id="{22D81EA0-A2F4-43BE-A0D2-C5DE27DD10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44347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5" name="圖片 53" descr="警察">
            <a:extLst>
              <a:ext uri="{FF2B5EF4-FFF2-40B4-BE49-F238E27FC236}">
                <a16:creationId xmlns:a16="http://schemas.microsoft.com/office/drawing/2014/main" id="{090A3B77-219A-47AB-AA28-47A36AEA10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664313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6" name="圖片 55" descr="250px-Star_of_life2_svg">
            <a:extLst>
              <a:ext uri="{FF2B5EF4-FFF2-40B4-BE49-F238E27FC236}">
                <a16:creationId xmlns:a16="http://schemas.microsoft.com/office/drawing/2014/main" id="{94FBE22F-07FE-4221-B812-A94DD88CFB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22105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7" name="直線接點 146">
            <a:extLst>
              <a:ext uri="{FF2B5EF4-FFF2-40B4-BE49-F238E27FC236}">
                <a16:creationId xmlns:a16="http://schemas.microsoft.com/office/drawing/2014/main" id="{17A88E8E-DD2A-47F4-8127-A18A95EA8C1D}"/>
              </a:ext>
            </a:extLst>
          </p:cNvPr>
          <p:cNvCxnSpPr>
            <a:cxnSpLocks/>
          </p:cNvCxnSpPr>
          <p:nvPr/>
        </p:nvCxnSpPr>
        <p:spPr>
          <a:xfrm>
            <a:off x="5404395" y="6320010"/>
            <a:ext cx="180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8" name="圖片 19">
            <a:extLst>
              <a:ext uri="{FF2B5EF4-FFF2-40B4-BE49-F238E27FC236}">
                <a16:creationId xmlns:a16="http://schemas.microsoft.com/office/drawing/2014/main" id="{A601730A-8310-447A-9CC0-17ACD8C048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423" y="6677906"/>
            <a:ext cx="194106" cy="157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0" name="群組 149">
            <a:extLst>
              <a:ext uri="{FF2B5EF4-FFF2-40B4-BE49-F238E27FC236}">
                <a16:creationId xmlns:a16="http://schemas.microsoft.com/office/drawing/2014/main" id="{E0CB0230-A866-4C2F-A1F3-2D1ECBC15463}"/>
              </a:ext>
            </a:extLst>
          </p:cNvPr>
          <p:cNvGrpSpPr/>
          <p:nvPr/>
        </p:nvGrpSpPr>
        <p:grpSpPr>
          <a:xfrm>
            <a:off x="2473400" y="6321270"/>
            <a:ext cx="1562702" cy="318318"/>
            <a:chOff x="2562061" y="3269841"/>
            <a:chExt cx="1562702" cy="318318"/>
          </a:xfrm>
        </p:grpSpPr>
        <p:grpSp>
          <p:nvGrpSpPr>
            <p:cNvPr id="151" name="群組 150">
              <a:extLst>
                <a:ext uri="{FF2B5EF4-FFF2-40B4-BE49-F238E27FC236}">
                  <a16:creationId xmlns:a16="http://schemas.microsoft.com/office/drawing/2014/main" id="{961D5100-6C72-4EF5-8B9F-CAD0158D9439}"/>
                </a:ext>
              </a:extLst>
            </p:cNvPr>
            <p:cNvGrpSpPr/>
            <p:nvPr/>
          </p:nvGrpSpPr>
          <p:grpSpPr>
            <a:xfrm>
              <a:off x="2562061" y="3269841"/>
              <a:ext cx="261654" cy="318318"/>
              <a:chOff x="670171" y="2359364"/>
              <a:chExt cx="1637519" cy="1992140"/>
            </a:xfrm>
          </p:grpSpPr>
          <p:sp>
            <p:nvSpPr>
              <p:cNvPr id="170" name="矩形 169">
                <a:extLst>
                  <a:ext uri="{FF2B5EF4-FFF2-40B4-BE49-F238E27FC236}">
                    <a16:creationId xmlns:a16="http://schemas.microsoft.com/office/drawing/2014/main" id="{303B5D02-C2E3-4F04-B55E-E57EBBD89B4B}"/>
                  </a:ext>
                </a:extLst>
              </p:cNvPr>
              <p:cNvSpPr/>
              <p:nvPr/>
            </p:nvSpPr>
            <p:spPr>
              <a:xfrm>
                <a:off x="866939" y="3677344"/>
                <a:ext cx="1243982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Drop</a:t>
                </a:r>
              </a:p>
            </p:txBody>
          </p:sp>
          <p:pic>
            <p:nvPicPr>
              <p:cNvPr id="171" name="圖片 170">
                <a:extLst>
                  <a:ext uri="{FF2B5EF4-FFF2-40B4-BE49-F238E27FC236}">
                    <a16:creationId xmlns:a16="http://schemas.microsoft.com/office/drawing/2014/main" id="{5BC42908-A24E-49BB-A302-F6F993A6A06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702788">
                <a:off x="670171" y="2359364"/>
                <a:ext cx="1637519" cy="1637518"/>
              </a:xfrm>
              <a:prstGeom prst="rect">
                <a:avLst/>
              </a:prstGeom>
            </p:spPr>
          </p:pic>
        </p:grpSp>
        <p:grpSp>
          <p:nvGrpSpPr>
            <p:cNvPr id="152" name="群組 151">
              <a:extLst>
                <a:ext uri="{FF2B5EF4-FFF2-40B4-BE49-F238E27FC236}">
                  <a16:creationId xmlns:a16="http://schemas.microsoft.com/office/drawing/2014/main" id="{B0C3A04A-F6CC-4C3E-8368-7FA60A22A941}"/>
                </a:ext>
              </a:extLst>
            </p:cNvPr>
            <p:cNvGrpSpPr/>
            <p:nvPr/>
          </p:nvGrpSpPr>
          <p:grpSpPr>
            <a:xfrm>
              <a:off x="3203332" y="3278211"/>
              <a:ext cx="234038" cy="301578"/>
              <a:chOff x="3935069" y="2782288"/>
              <a:chExt cx="1464690" cy="1887378"/>
            </a:xfrm>
          </p:grpSpPr>
          <p:sp>
            <p:nvSpPr>
              <p:cNvPr id="163" name="矩形 162">
                <a:extLst>
                  <a:ext uri="{FF2B5EF4-FFF2-40B4-BE49-F238E27FC236}">
                    <a16:creationId xmlns:a16="http://schemas.microsoft.com/office/drawing/2014/main" id="{6B9552B6-E567-48C5-B81E-9718F63FCAE6}"/>
                  </a:ext>
                </a:extLst>
              </p:cNvPr>
              <p:cNvSpPr/>
              <p:nvPr/>
            </p:nvSpPr>
            <p:spPr>
              <a:xfrm>
                <a:off x="3935069" y="3995505"/>
                <a:ext cx="1464690" cy="674161"/>
              </a:xfrm>
              <a:prstGeom prst="rect">
                <a:avLst/>
              </a:prstGeom>
            </p:spPr>
            <p:txBody>
              <a:bodyPr wrap="squar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Cover</a:t>
                </a:r>
              </a:p>
            </p:txBody>
          </p:sp>
          <p:pic>
            <p:nvPicPr>
              <p:cNvPr id="164" name="圖片 163">
                <a:extLst>
                  <a:ext uri="{FF2B5EF4-FFF2-40B4-BE49-F238E27FC236}">
                    <a16:creationId xmlns:a16="http://schemas.microsoft.com/office/drawing/2014/main" id="{5B4C52B0-5A17-4062-A2F1-AECE4A980BF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42411" y="3115046"/>
                <a:ext cx="1173778" cy="1173778"/>
              </a:xfrm>
              <a:prstGeom prst="rect">
                <a:avLst/>
              </a:prstGeom>
            </p:spPr>
          </p:pic>
          <p:grpSp>
            <p:nvGrpSpPr>
              <p:cNvPr id="165" name="群組 164">
                <a:extLst>
                  <a:ext uri="{FF2B5EF4-FFF2-40B4-BE49-F238E27FC236}">
                    <a16:creationId xmlns:a16="http://schemas.microsoft.com/office/drawing/2014/main" id="{E4108E2A-DE42-4656-AE5B-4A314C2D3F04}"/>
                  </a:ext>
                </a:extLst>
              </p:cNvPr>
              <p:cNvGrpSpPr/>
              <p:nvPr/>
            </p:nvGrpSpPr>
            <p:grpSpPr>
              <a:xfrm>
                <a:off x="3966229" y="2782288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166" name="群組 165">
                  <a:extLst>
                    <a:ext uri="{FF2B5EF4-FFF2-40B4-BE49-F238E27FC236}">
                      <a16:creationId xmlns:a16="http://schemas.microsoft.com/office/drawing/2014/main" id="{16873ED2-DFB5-4377-BA8A-3D352418E957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168" name="圓角矩形 5">
                    <a:extLst>
                      <a:ext uri="{FF2B5EF4-FFF2-40B4-BE49-F238E27FC236}">
                        <a16:creationId xmlns:a16="http://schemas.microsoft.com/office/drawing/2014/main" id="{F6390AAE-DCFE-411C-BF04-E8D63423E4CB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169" name="圓角矩形 56">
                    <a:extLst>
                      <a:ext uri="{FF2B5EF4-FFF2-40B4-BE49-F238E27FC236}">
                        <a16:creationId xmlns:a16="http://schemas.microsoft.com/office/drawing/2014/main" id="{D54EB25F-7444-440F-9B58-5E6A2A76E890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167" name="圓角矩形 62">
                  <a:extLst>
                    <a:ext uri="{FF2B5EF4-FFF2-40B4-BE49-F238E27FC236}">
                      <a16:creationId xmlns:a16="http://schemas.microsoft.com/office/drawing/2014/main" id="{16DCEFE5-73C7-4B8D-B9FD-B5FA6227D5AE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grpSp>
          <p:nvGrpSpPr>
            <p:cNvPr id="153" name="群組 152">
              <a:extLst>
                <a:ext uri="{FF2B5EF4-FFF2-40B4-BE49-F238E27FC236}">
                  <a16:creationId xmlns:a16="http://schemas.microsoft.com/office/drawing/2014/main" id="{93C32816-D568-4F2B-BB0C-48F683AEFD43}"/>
                </a:ext>
              </a:extLst>
            </p:cNvPr>
            <p:cNvGrpSpPr/>
            <p:nvPr/>
          </p:nvGrpSpPr>
          <p:grpSpPr>
            <a:xfrm>
              <a:off x="3816986" y="3279209"/>
              <a:ext cx="307777" cy="299582"/>
              <a:chOff x="6626441" y="2710642"/>
              <a:chExt cx="1926173" cy="1874884"/>
            </a:xfrm>
          </p:grpSpPr>
          <p:sp>
            <p:nvSpPr>
              <p:cNvPr id="156" name="矩形 155">
                <a:extLst>
                  <a:ext uri="{FF2B5EF4-FFF2-40B4-BE49-F238E27FC236}">
                    <a16:creationId xmlns:a16="http://schemas.microsoft.com/office/drawing/2014/main" id="{8CE4861A-12F1-4016-96C7-7276D47A3817}"/>
                  </a:ext>
                </a:extLst>
              </p:cNvPr>
              <p:cNvSpPr/>
              <p:nvPr/>
            </p:nvSpPr>
            <p:spPr>
              <a:xfrm>
                <a:off x="6626441" y="3911366"/>
                <a:ext cx="1926173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Hold on</a:t>
                </a:r>
              </a:p>
            </p:txBody>
          </p:sp>
          <p:pic>
            <p:nvPicPr>
              <p:cNvPr id="157" name="圖片 156">
                <a:extLst>
                  <a:ext uri="{FF2B5EF4-FFF2-40B4-BE49-F238E27FC236}">
                    <a16:creationId xmlns:a16="http://schemas.microsoft.com/office/drawing/2014/main" id="{1AC66BD3-2554-44FA-B25A-7CD96E41F3A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81212" y="2854166"/>
                <a:ext cx="1205858" cy="1205858"/>
              </a:xfrm>
              <a:prstGeom prst="rect">
                <a:avLst/>
              </a:prstGeom>
            </p:spPr>
          </p:pic>
          <p:grpSp>
            <p:nvGrpSpPr>
              <p:cNvPr id="158" name="群組 157">
                <a:extLst>
                  <a:ext uri="{FF2B5EF4-FFF2-40B4-BE49-F238E27FC236}">
                    <a16:creationId xmlns:a16="http://schemas.microsoft.com/office/drawing/2014/main" id="{77FC6BDC-8492-4559-AE12-5011CF5E2289}"/>
                  </a:ext>
                </a:extLst>
              </p:cNvPr>
              <p:cNvGrpSpPr/>
              <p:nvPr/>
            </p:nvGrpSpPr>
            <p:grpSpPr>
              <a:xfrm>
                <a:off x="6887490" y="2710642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159" name="群組 158">
                  <a:extLst>
                    <a:ext uri="{FF2B5EF4-FFF2-40B4-BE49-F238E27FC236}">
                      <a16:creationId xmlns:a16="http://schemas.microsoft.com/office/drawing/2014/main" id="{0A35770A-5715-484F-847D-6AB34EACBFE0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161" name="圓角矩形 70">
                    <a:extLst>
                      <a:ext uri="{FF2B5EF4-FFF2-40B4-BE49-F238E27FC236}">
                        <a16:creationId xmlns:a16="http://schemas.microsoft.com/office/drawing/2014/main" id="{E3E36B13-C1D0-4112-B277-52257587B4D3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162" name="圓角矩形 71">
                    <a:extLst>
                      <a:ext uri="{FF2B5EF4-FFF2-40B4-BE49-F238E27FC236}">
                        <a16:creationId xmlns:a16="http://schemas.microsoft.com/office/drawing/2014/main" id="{8CC13231-E7B1-4AA5-8543-0EB057395827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160" name="圓角矩形 69">
                  <a:extLst>
                    <a:ext uri="{FF2B5EF4-FFF2-40B4-BE49-F238E27FC236}">
                      <a16:creationId xmlns:a16="http://schemas.microsoft.com/office/drawing/2014/main" id="{7F951269-97D2-446D-8C0F-DD8F77F174DF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sp>
          <p:nvSpPr>
            <p:cNvPr id="154" name="箭號: 向右 153">
              <a:extLst>
                <a:ext uri="{FF2B5EF4-FFF2-40B4-BE49-F238E27FC236}">
                  <a16:creationId xmlns:a16="http://schemas.microsoft.com/office/drawing/2014/main" id="{4D449B50-F866-462A-8695-B7937C3B2901}"/>
                </a:ext>
              </a:extLst>
            </p:cNvPr>
            <p:cNvSpPr/>
            <p:nvPr/>
          </p:nvSpPr>
          <p:spPr>
            <a:xfrm>
              <a:off x="2949023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5" name="箭號: 向右 154">
              <a:extLst>
                <a:ext uri="{FF2B5EF4-FFF2-40B4-BE49-F238E27FC236}">
                  <a16:creationId xmlns:a16="http://schemas.microsoft.com/office/drawing/2014/main" id="{9F8D7A58-6F2C-4ED4-97C4-6BD35D26A016}"/>
                </a:ext>
              </a:extLst>
            </p:cNvPr>
            <p:cNvSpPr/>
            <p:nvPr/>
          </p:nvSpPr>
          <p:spPr>
            <a:xfrm>
              <a:off x="3562678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172" name="圖片 50">
            <a:extLst>
              <a:ext uri="{FF2B5EF4-FFF2-40B4-BE49-F238E27FC236}">
                <a16:creationId xmlns:a16="http://schemas.microsoft.com/office/drawing/2014/main" id="{E5870E9C-4720-468B-96CA-25E52B7F54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69748" y="6665864"/>
            <a:ext cx="144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F2FEF7EE-81BF-4EE8-88F2-46E31D2C5834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clrChange>
              <a:clrFrom>
                <a:srgbClr val="F4F3EC"/>
              </a:clrFrom>
              <a:clrTo>
                <a:srgbClr val="F4F3E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758" y="6661292"/>
            <a:ext cx="183405" cy="158951"/>
          </a:xfrm>
          <a:prstGeom prst="rect">
            <a:avLst/>
          </a:prstGeom>
        </p:spPr>
      </p:pic>
      <p:pic>
        <p:nvPicPr>
          <p:cNvPr id="81" name="圖片 11" descr="1021室外">
            <a:extLst>
              <a:ext uri="{FF2B5EF4-FFF2-40B4-BE49-F238E27FC236}">
                <a16:creationId xmlns:a16="http://schemas.microsoft.com/office/drawing/2014/main" id="{EFAA6059-BAA2-4592-84F3-5DB7A06226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9299" y="1277614"/>
            <a:ext cx="216000" cy="2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" name="圖片 1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04" y="990600"/>
            <a:ext cx="770813" cy="547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圖片 12" descr="120">
            <a:extLst>
              <a:ext uri="{FF2B5EF4-FFF2-40B4-BE49-F238E27FC236}">
                <a16:creationId xmlns:a16="http://schemas.microsoft.com/office/drawing/2014/main" id="{255F5EBE-5BE6-429F-B90B-0765DCC852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8818" y="4526897"/>
            <a:ext cx="216000" cy="2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" name="圖片 11" descr="1021室外">
            <a:extLst>
              <a:ext uri="{FF2B5EF4-FFF2-40B4-BE49-F238E27FC236}">
                <a16:creationId xmlns:a16="http://schemas.microsoft.com/office/drawing/2014/main" id="{EFAA6059-BAA2-4592-84F3-5DB7A06226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767" y="4526897"/>
            <a:ext cx="216000" cy="2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" name="向右箭號 76"/>
          <p:cNvSpPr>
            <a:spLocks noChangeAspect="1"/>
          </p:cNvSpPr>
          <p:nvPr/>
        </p:nvSpPr>
        <p:spPr bwMode="auto">
          <a:xfrm rot="16200000">
            <a:off x="4233928" y="2567741"/>
            <a:ext cx="1279525" cy="414337"/>
          </a:xfrm>
          <a:prstGeom prst="rightArrow">
            <a:avLst>
              <a:gd name="adj1" fmla="val 32704"/>
              <a:gd name="adj2" fmla="val 54134"/>
            </a:avLst>
          </a:prstGeom>
          <a:blipFill dpi="0" rotWithShape="1"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rot="10800000" anchor="ctr"/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ctr" eaLnBrk="1" hangingPunct="1">
              <a:defRPr/>
            </a:pPr>
            <a:endParaRPr lang="zh-TW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0" name="向右箭號 79"/>
          <p:cNvSpPr>
            <a:spLocks noChangeAspect="1"/>
          </p:cNvSpPr>
          <p:nvPr/>
        </p:nvSpPr>
        <p:spPr bwMode="auto">
          <a:xfrm rot="906357">
            <a:off x="5316909" y="4106210"/>
            <a:ext cx="1279525" cy="414338"/>
          </a:xfrm>
          <a:prstGeom prst="rightArrow">
            <a:avLst>
              <a:gd name="adj1" fmla="val 32704"/>
              <a:gd name="adj2" fmla="val 54134"/>
            </a:avLst>
          </a:prstGeom>
          <a:blipFill dpi="0" rotWithShape="1"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rot="10800000" anchor="ctr"/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ctr" eaLnBrk="1" hangingPunct="1">
              <a:defRPr/>
            </a:pPr>
            <a:endParaRPr lang="zh-TW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3" name="矩形 82">
            <a:extLst>
              <a:ext uri="{FF2B5EF4-FFF2-40B4-BE49-F238E27FC236}">
                <a16:creationId xmlns:a16="http://schemas.microsoft.com/office/drawing/2014/main" id="{291B3884-679B-47F4-BA24-F1B7B225F7D7}"/>
              </a:ext>
            </a:extLst>
          </p:cNvPr>
          <p:cNvSpPr/>
          <p:nvPr/>
        </p:nvSpPr>
        <p:spPr>
          <a:xfrm>
            <a:off x="1800392" y="1441858"/>
            <a:ext cx="28600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dirty="0" smtClean="0">
                <a:solidFill>
                  <a:srgbClr val="FF0000"/>
                </a:solidFill>
              </a:rPr>
              <a:t>Dong </a:t>
            </a:r>
            <a:r>
              <a:rPr lang="en-US" altLang="zh-TW" sz="1600" dirty="0" err="1" smtClean="0">
                <a:solidFill>
                  <a:srgbClr val="FF0000"/>
                </a:solidFill>
              </a:rPr>
              <a:t>Guang</a:t>
            </a:r>
            <a:r>
              <a:rPr lang="en-US" altLang="zh-TW" sz="1600" dirty="0" smtClean="0">
                <a:solidFill>
                  <a:srgbClr val="FF0000"/>
                </a:solidFill>
              </a:rPr>
              <a:t> Elementary School</a:t>
            </a:r>
            <a:endParaRPr lang="en-US" altLang="zh-TW" sz="1600" dirty="0">
              <a:solidFill>
                <a:srgbClr val="FF0000"/>
              </a:solidFill>
            </a:endParaRPr>
          </a:p>
        </p:txBody>
      </p:sp>
      <p:pic>
        <p:nvPicPr>
          <p:cNvPr id="92" name="圖片 91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809" y="837829"/>
            <a:ext cx="720000" cy="720000"/>
          </a:xfrm>
          <a:prstGeom prst="rect">
            <a:avLst/>
          </a:prstGeom>
        </p:spPr>
      </p:pic>
      <p:sp>
        <p:nvSpPr>
          <p:cNvPr id="100" name="矩形 99">
            <a:extLst>
              <a:ext uri="{FF2B5EF4-FFF2-40B4-BE49-F238E27FC236}">
                <a16:creationId xmlns:a16="http://schemas.microsoft.com/office/drawing/2014/main" id="{291B3884-679B-47F4-BA24-F1B7B225F7D7}"/>
              </a:ext>
            </a:extLst>
          </p:cNvPr>
          <p:cNvSpPr/>
          <p:nvPr/>
        </p:nvSpPr>
        <p:spPr>
          <a:xfrm>
            <a:off x="7579501" y="4688041"/>
            <a:ext cx="230832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dirty="0" err="1" smtClean="0">
                <a:solidFill>
                  <a:srgbClr val="FF0000"/>
                </a:solidFill>
              </a:rPr>
              <a:t>Yusan</a:t>
            </a:r>
            <a:r>
              <a:rPr lang="en-US" altLang="zh-TW" sz="1600" dirty="0" smtClean="0">
                <a:solidFill>
                  <a:srgbClr val="FF0000"/>
                </a:solidFill>
              </a:rPr>
              <a:t> Elementary School</a:t>
            </a:r>
            <a:endParaRPr lang="en-US" altLang="zh-TW" sz="1600" dirty="0">
              <a:solidFill>
                <a:srgbClr val="FF0000"/>
              </a:solidFill>
            </a:endParaRPr>
          </a:p>
        </p:txBody>
      </p:sp>
      <p:pic>
        <p:nvPicPr>
          <p:cNvPr id="103" name="圖片 102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6898" y="5010845"/>
            <a:ext cx="720000" cy="720000"/>
          </a:xfrm>
          <a:prstGeom prst="rect">
            <a:avLst/>
          </a:prstGeom>
        </p:spPr>
      </p:pic>
      <p:graphicFrame>
        <p:nvGraphicFramePr>
          <p:cNvPr id="108" name="Group 285">
            <a:extLst>
              <a:ext uri="{FF2B5EF4-FFF2-40B4-BE49-F238E27FC236}">
                <a16:creationId xmlns:a16="http://schemas.microsoft.com/office/drawing/2014/main" id="{CF741521-9020-42E2-802A-52534371B8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16357"/>
              </p:ext>
            </p:extLst>
          </p:nvPr>
        </p:nvGraphicFramePr>
        <p:xfrm>
          <a:off x="2115" y="4456869"/>
          <a:ext cx="1833564" cy="2207257"/>
        </p:xfrm>
        <a:graphic>
          <a:graphicData uri="http://schemas.openxmlformats.org/drawingml/2006/table">
            <a:tbl>
              <a:tblPr/>
              <a:tblGrid>
                <a:gridCol w="916782">
                  <a:extLst>
                    <a:ext uri="{9D8B030D-6E8A-4147-A177-3AD203B41FA5}">
                      <a16:colId xmlns:a16="http://schemas.microsoft.com/office/drawing/2014/main" val="3202243332"/>
                    </a:ext>
                  </a:extLst>
                </a:gridCol>
                <a:gridCol w="916782">
                  <a:extLst>
                    <a:ext uri="{9D8B030D-6E8A-4147-A177-3AD203B41FA5}">
                      <a16:colId xmlns:a16="http://schemas.microsoft.com/office/drawing/2014/main" val="66999869"/>
                    </a:ext>
                  </a:extLst>
                </a:gridCol>
              </a:tblGrid>
              <a:tr h="141769">
                <a:tc gridSpan="2"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Evacuation Shelter</a:t>
                      </a:r>
                      <a:endParaRPr kumimoji="1" lang="zh-TW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793951"/>
                  </a:ext>
                </a:extLst>
              </a:tr>
              <a:tr h="1032744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1" lang="en-US" altLang="zh-TW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Dong </a:t>
                      </a:r>
                      <a:r>
                        <a:rPr kumimoji="1" lang="en-US" altLang="zh-TW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Guang</a:t>
                      </a:r>
                      <a:r>
                        <a:rPr kumimoji="1" lang="en-US" altLang="zh-TW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 Elementary School</a:t>
                      </a: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Add</a:t>
                      </a:r>
                      <a:r>
                        <a:rPr kumimoji="0" lang="zh-TW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No. 190, </a:t>
                      </a:r>
                      <a:r>
                        <a:rPr kumimoji="0" lang="en-US" altLang="zh-TW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Shiliuzhang</a:t>
                      </a:r>
                      <a:endParaRPr kumimoji="0" lang="en-US" altLang="zh-TW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Tel</a:t>
                      </a:r>
                      <a:r>
                        <a:rPr kumimoji="1" lang="zh-TW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1" lang="zh-TW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 03-5</a:t>
                      </a:r>
                      <a:r>
                        <a:rPr kumimoji="1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872243</a:t>
                      </a:r>
                      <a:endParaRPr kumimoji="1" lang="zh-TW" altLang="zh-TW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46800" marR="11139" marT="4680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904498"/>
                  </a:ext>
                </a:extLst>
              </a:tr>
              <a:tr h="1032744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1" lang="en-US" altLang="zh-TW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Yusan</a:t>
                      </a:r>
                      <a:r>
                        <a:rPr kumimoji="1" lang="en-US" altLang="zh-TW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 Elementary School</a:t>
                      </a: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Add</a:t>
                      </a:r>
                      <a:r>
                        <a:rPr kumimoji="0" lang="zh-TW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nn-NO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No. 25, Chike Mt.</a:t>
                      </a:r>
                      <a:endParaRPr kumimoji="0" lang="en-US" altLang="zh-TW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Tel</a:t>
                      </a:r>
                      <a:r>
                        <a:rPr kumimoji="1" lang="zh-TW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1" lang="zh-TW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 03-5</a:t>
                      </a:r>
                      <a:r>
                        <a:rPr kumimoji="1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476475</a:t>
                      </a:r>
                      <a:endParaRPr kumimoji="1" lang="zh-TW" altLang="zh-TW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46800" marR="11139" marT="4680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916544"/>
                  </a:ext>
                </a:extLst>
              </a:tr>
            </a:tbl>
          </a:graphicData>
        </a:graphic>
      </p:graphicFrame>
      <p:pic>
        <p:nvPicPr>
          <p:cNvPr id="109" name="圖片 108" descr="畫面剪輯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617" y="4619862"/>
            <a:ext cx="832775" cy="995936"/>
          </a:xfrm>
          <a:prstGeom prst="rect">
            <a:avLst/>
          </a:prstGeom>
        </p:spPr>
      </p:pic>
      <p:pic>
        <p:nvPicPr>
          <p:cNvPr id="112" name="圖片 4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4" t="11217" r="16840" b="23364"/>
          <a:stretch>
            <a:fillRect/>
          </a:stretch>
        </p:blipFill>
        <p:spPr bwMode="auto">
          <a:xfrm>
            <a:off x="244508" y="5281151"/>
            <a:ext cx="184150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" name="圖片 49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6" t="7693" r="16130" b="23076"/>
          <a:stretch>
            <a:fillRect/>
          </a:stretch>
        </p:blipFill>
        <p:spPr bwMode="auto">
          <a:xfrm>
            <a:off x="46070" y="5281151"/>
            <a:ext cx="192088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圖片 2" descr="畫面剪輯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67616" y="5649894"/>
            <a:ext cx="832775" cy="981324"/>
          </a:xfrm>
          <a:prstGeom prst="rect">
            <a:avLst/>
          </a:prstGeom>
        </p:spPr>
      </p:pic>
      <p:pic>
        <p:nvPicPr>
          <p:cNvPr id="114" name="圖片 4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4" t="11217" r="16840" b="23364"/>
          <a:stretch>
            <a:fillRect/>
          </a:stretch>
        </p:blipFill>
        <p:spPr bwMode="auto">
          <a:xfrm>
            <a:off x="431039" y="6307470"/>
            <a:ext cx="184150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5" name="圖片 49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6" t="7693" r="16130" b="23076"/>
          <a:stretch>
            <a:fillRect/>
          </a:stretch>
        </p:blipFill>
        <p:spPr bwMode="auto">
          <a:xfrm>
            <a:off x="232601" y="6307470"/>
            <a:ext cx="192088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6" name="圖片 4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51626" y="6307470"/>
            <a:ext cx="180975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39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微黑&amp;Times">
      <a:majorFont>
        <a:latin typeface="Times New Roman"/>
        <a:ea typeface="微軟正黑體"/>
        <a:cs typeface=""/>
      </a:majorFont>
      <a:minorFont>
        <a:latin typeface="Times New Roman"/>
        <a:ea typeface="微軟正黑體"/>
        <a:cs typeface="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3001</TotalTime>
  <Words>202</Words>
  <Application>Microsoft Office PowerPoint</Application>
  <PresentationFormat>A4 紙張 (210x297 公釐)</PresentationFormat>
  <Paragraphs>70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1" baseType="lpstr">
      <vt:lpstr>華康中圓體</vt:lpstr>
      <vt:lpstr>華康儷金黑</vt:lpstr>
      <vt:lpstr>華康儷金黑 Std W8</vt:lpstr>
      <vt:lpstr>微軟正黑體</vt:lpstr>
      <vt:lpstr>新細明體</vt:lpstr>
      <vt:lpstr>Arial</vt:lpstr>
      <vt:lpstr>Calibri</vt:lpstr>
      <vt:lpstr>Times New Roman</vt:lpstr>
      <vt:lpstr>Wingdings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lh1203</cp:lastModifiedBy>
  <cp:revision>163</cp:revision>
  <dcterms:created xsi:type="dcterms:W3CDTF">2020-04-07T03:14:57Z</dcterms:created>
  <dcterms:modified xsi:type="dcterms:W3CDTF">2023-02-07T06:37:17Z</dcterms:modified>
</cp:coreProperties>
</file>