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0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3457918" y="7714607"/>
            <a:ext cx="17463" cy="106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" name="圓形圖 9"/>
          <p:cNvSpPr/>
          <p:nvPr/>
        </p:nvSpPr>
        <p:spPr bwMode="auto">
          <a:xfrm>
            <a:off x="5969343" y="7747944"/>
            <a:ext cx="93663" cy="90488"/>
          </a:xfrm>
          <a:prstGeom prst="pie">
            <a:avLst>
              <a:gd name="adj1" fmla="val 10672745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3915752" y="7776138"/>
            <a:ext cx="17463" cy="106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8" name="圓形圖 17"/>
          <p:cNvSpPr/>
          <p:nvPr/>
        </p:nvSpPr>
        <p:spPr bwMode="auto">
          <a:xfrm>
            <a:off x="6427177" y="7809475"/>
            <a:ext cx="93663" cy="90488"/>
          </a:xfrm>
          <a:prstGeom prst="pie">
            <a:avLst>
              <a:gd name="adj1" fmla="val 10672745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98125" y="65902"/>
            <a:ext cx="9712800" cy="478800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000" baseline="0">
                <a:solidFill>
                  <a:schemeClr val="bg1"/>
                </a:solidFill>
                <a:ea typeface="華康儷金黑 Std W8"/>
              </a:defRPr>
            </a:lvl1pPr>
            <a:lvl2pPr>
              <a:defRPr sz="2000">
                <a:ea typeface="華康儷金黑 Std W8"/>
              </a:defRPr>
            </a:lvl2pPr>
            <a:lvl3pPr>
              <a:defRPr sz="2000">
                <a:ea typeface="華康儷金黑 Std W8"/>
              </a:defRPr>
            </a:lvl3pPr>
            <a:lvl4pPr>
              <a:defRPr sz="2000">
                <a:ea typeface="華康儷金黑 Std W8"/>
              </a:defRPr>
            </a:lvl4pPr>
            <a:lvl5pPr>
              <a:defRPr sz="2000">
                <a:ea typeface="華康儷金黑 Std W8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7650925" y="267502"/>
            <a:ext cx="2160000" cy="2772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200" baseline="0">
                <a:solidFill>
                  <a:schemeClr val="bg1"/>
                </a:solidFill>
                <a:ea typeface="華康儷金黑 Std W8"/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2"/>
          </p:nvPr>
        </p:nvSpPr>
        <p:spPr>
          <a:xfrm>
            <a:off x="98125" y="3286125"/>
            <a:ext cx="1728000" cy="4320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1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800" baseline="0">
                <a:ea typeface="華康儷金黑 Std W8"/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12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757880" y="1005016"/>
            <a:ext cx="1068245" cy="700216"/>
          </a:xfrm>
          <a:prstGeom prst="rect">
            <a:avLst/>
          </a:prstGeom>
        </p:spPr>
        <p:txBody>
          <a:bodyPr lIns="0" tIns="0" rIns="0" bIns="0" anchor="ctr" anchorCtr="1"/>
          <a:lstStyle>
            <a:lvl1pPr marL="0" indent="0">
              <a:buNone/>
              <a:defRPr sz="800" baseline="0">
                <a:ea typeface="華康儷金黑 Std W8"/>
              </a:defRPr>
            </a:lvl1pPr>
          </a:lstStyle>
          <a:p>
            <a:pPr lvl="0"/>
            <a:endParaRPr lang="zh-TW" altLang="en-US" dirty="0" smtClean="0"/>
          </a:p>
        </p:txBody>
      </p:sp>
      <p:sp>
        <p:nvSpPr>
          <p:cNvPr id="13" name="文字版面配置區 6"/>
          <p:cNvSpPr>
            <a:spLocks noGrp="1"/>
          </p:cNvSpPr>
          <p:nvPr>
            <p:ph type="body" sz="quarter" idx="14"/>
          </p:nvPr>
        </p:nvSpPr>
        <p:spPr>
          <a:xfrm>
            <a:off x="98125" y="5236810"/>
            <a:ext cx="1728000" cy="1346400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aseline="0">
                <a:ea typeface="華康儷金黑 Std W8"/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11" name="圖片版面配置區 3"/>
          <p:cNvSpPr>
            <a:spLocks noGrp="1"/>
          </p:cNvSpPr>
          <p:nvPr>
            <p:ph type="pic" sz="quarter" idx="15"/>
          </p:nvPr>
        </p:nvSpPr>
        <p:spPr>
          <a:xfrm>
            <a:off x="109880" y="1031124"/>
            <a:ext cx="648000" cy="648000"/>
          </a:xfrm>
          <a:prstGeom prst="rect">
            <a:avLst/>
          </a:prstGeom>
        </p:spPr>
        <p:txBody>
          <a:bodyPr lIns="0" tIns="0" rIns="0" bIns="0" anchor="ctr" anchorCtr="1"/>
          <a:lstStyle>
            <a:lvl1pPr marL="0" indent="0">
              <a:buNone/>
              <a:defRPr sz="800"/>
            </a:lvl1pPr>
          </a:lstStyle>
          <a:p>
            <a:endParaRPr lang="zh-TW" altLang="en-US" dirty="0"/>
          </a:p>
        </p:txBody>
      </p:sp>
      <p:sp>
        <p:nvSpPr>
          <p:cNvPr id="14" name="文字版面配置區 6"/>
          <p:cNvSpPr>
            <a:spLocks noGrp="1"/>
          </p:cNvSpPr>
          <p:nvPr>
            <p:ph type="body" sz="quarter" idx="16"/>
          </p:nvPr>
        </p:nvSpPr>
        <p:spPr>
          <a:xfrm>
            <a:off x="98125" y="6583210"/>
            <a:ext cx="1728000" cy="212400"/>
          </a:xfrm>
          <a:prstGeom prst="rect">
            <a:avLst/>
          </a:prstGeom>
        </p:spPr>
        <p:txBody>
          <a:bodyPr lIns="0" tIns="0" rIns="0" bIns="0" anchor="ctr" anchorCtr="1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baseline="0">
                <a:latin typeface="華康儷金黑" panose="020B0809000000000000" pitchFamily="49" charset="-120"/>
                <a:ea typeface="華康儷金黑 Std W8"/>
              </a:defRPr>
            </a:lvl1pPr>
          </a:lstStyle>
          <a:p>
            <a:pPr lvl="0"/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2605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600" y="0"/>
            <a:ext cx="99072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96600" y="57600"/>
            <a:ext cx="9712800" cy="478800"/>
          </a:xfrm>
          <a:prstGeom prst="rect">
            <a:avLst/>
          </a:prstGeom>
          <a:solidFill>
            <a:srgbClr val="17375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>
            <a:spLocks/>
          </p:cNvSpPr>
          <p:nvPr userDrawn="1"/>
        </p:nvSpPr>
        <p:spPr>
          <a:xfrm>
            <a:off x="95012" y="536400"/>
            <a:ext cx="1728788" cy="25241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000" dirty="0" smtClean="0">
                <a:solidFill>
                  <a:schemeClr val="tx1"/>
                </a:solidFill>
                <a:ea typeface="華康儷金黑 Std W8"/>
              </a:rPr>
              <a:t>防災資訊表</a:t>
            </a:r>
            <a:endParaRPr kumimoji="0" lang="zh-TW" altLang="en-US" sz="1000" dirty="0">
              <a:solidFill>
                <a:schemeClr val="tx1"/>
              </a:solidFill>
              <a:ea typeface="華康儷金黑 Std W8"/>
            </a:endParaRPr>
          </a:p>
        </p:txBody>
      </p:sp>
      <p:sp>
        <p:nvSpPr>
          <p:cNvPr id="27" name="矩形 26"/>
          <p:cNvSpPr>
            <a:spLocks/>
          </p:cNvSpPr>
          <p:nvPr userDrawn="1"/>
        </p:nvSpPr>
        <p:spPr>
          <a:xfrm>
            <a:off x="95012" y="788812"/>
            <a:ext cx="1728788" cy="21241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800" dirty="0" smtClean="0">
                <a:solidFill>
                  <a:schemeClr val="tx1"/>
                </a:solidFill>
                <a:ea typeface="華康儷金黑 Std W8"/>
              </a:rPr>
              <a:t>行政區位圖</a:t>
            </a:r>
          </a:p>
        </p:txBody>
      </p:sp>
      <p:sp>
        <p:nvSpPr>
          <p:cNvPr id="29" name="矩形 28"/>
          <p:cNvSpPr>
            <a:spLocks/>
          </p:cNvSpPr>
          <p:nvPr userDrawn="1"/>
        </p:nvSpPr>
        <p:spPr>
          <a:xfrm>
            <a:off x="95012" y="1001227"/>
            <a:ext cx="1728788" cy="6943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800" dirty="0" smtClean="0">
              <a:solidFill>
                <a:schemeClr val="tx1"/>
              </a:solidFill>
              <a:ea typeface="華康儷金黑 Std W8"/>
            </a:endParaRPr>
          </a:p>
        </p:txBody>
      </p:sp>
      <p:sp>
        <p:nvSpPr>
          <p:cNvPr id="31" name="矩形 30"/>
          <p:cNvSpPr>
            <a:spLocks/>
          </p:cNvSpPr>
          <p:nvPr userDrawn="1"/>
        </p:nvSpPr>
        <p:spPr>
          <a:xfrm>
            <a:off x="95012" y="1695584"/>
            <a:ext cx="1728788" cy="21241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800" dirty="0" smtClean="0">
                <a:solidFill>
                  <a:schemeClr val="tx1"/>
                </a:solidFill>
                <a:ea typeface="華康儷金黑 Std W8"/>
              </a:rPr>
              <a:t>災害通報單位</a:t>
            </a:r>
          </a:p>
        </p:txBody>
      </p:sp>
      <p:sp>
        <p:nvSpPr>
          <p:cNvPr id="32" name="矩形 31"/>
          <p:cNvSpPr>
            <a:spLocks/>
          </p:cNvSpPr>
          <p:nvPr userDrawn="1"/>
        </p:nvSpPr>
        <p:spPr>
          <a:xfrm>
            <a:off x="95012" y="1907998"/>
            <a:ext cx="1728788" cy="115918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800" dirty="0" smtClean="0">
              <a:solidFill>
                <a:schemeClr val="tx1"/>
              </a:solidFill>
              <a:ea typeface="華康儷金黑 Std W8"/>
            </a:endParaRPr>
          </a:p>
        </p:txBody>
      </p:sp>
      <p:sp>
        <p:nvSpPr>
          <p:cNvPr id="36" name="矩形 35"/>
          <p:cNvSpPr>
            <a:spLocks/>
          </p:cNvSpPr>
          <p:nvPr userDrawn="1"/>
        </p:nvSpPr>
        <p:spPr>
          <a:xfrm>
            <a:off x="95012" y="3067183"/>
            <a:ext cx="1728788" cy="21241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800" dirty="0" smtClean="0">
                <a:solidFill>
                  <a:schemeClr val="tx1"/>
                </a:solidFill>
                <a:ea typeface="華康儷金黑 Std W8"/>
              </a:rPr>
              <a:t>緊急聯絡人</a:t>
            </a:r>
          </a:p>
        </p:txBody>
      </p:sp>
      <p:sp>
        <p:nvSpPr>
          <p:cNvPr id="37" name="矩形 36"/>
          <p:cNvSpPr>
            <a:spLocks/>
          </p:cNvSpPr>
          <p:nvPr userDrawn="1"/>
        </p:nvSpPr>
        <p:spPr>
          <a:xfrm>
            <a:off x="95012" y="3279598"/>
            <a:ext cx="1728788" cy="44030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800" dirty="0" smtClean="0">
              <a:solidFill>
                <a:schemeClr val="tx1"/>
              </a:solidFill>
              <a:ea typeface="華康儷金黑 Std W8"/>
            </a:endParaRPr>
          </a:p>
        </p:txBody>
      </p:sp>
      <p:sp>
        <p:nvSpPr>
          <p:cNvPr id="38" name="矩形 37"/>
          <p:cNvSpPr>
            <a:spLocks/>
          </p:cNvSpPr>
          <p:nvPr userDrawn="1"/>
        </p:nvSpPr>
        <p:spPr>
          <a:xfrm>
            <a:off x="95012" y="3719907"/>
            <a:ext cx="1728788" cy="21241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800" dirty="0" smtClean="0">
                <a:solidFill>
                  <a:schemeClr val="tx1"/>
                </a:solidFill>
                <a:ea typeface="華康儷金黑 Std W8"/>
              </a:rPr>
              <a:t>防災資訊網站</a:t>
            </a:r>
          </a:p>
        </p:txBody>
      </p:sp>
      <p:sp>
        <p:nvSpPr>
          <p:cNvPr id="39" name="矩形 38"/>
          <p:cNvSpPr>
            <a:spLocks/>
          </p:cNvSpPr>
          <p:nvPr userDrawn="1"/>
        </p:nvSpPr>
        <p:spPr>
          <a:xfrm>
            <a:off x="95012" y="3932321"/>
            <a:ext cx="1728788" cy="10968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800" dirty="0" smtClean="0">
              <a:solidFill>
                <a:schemeClr val="tx1"/>
              </a:solidFill>
              <a:ea typeface="華康儷金黑 Std W8"/>
            </a:endParaRPr>
          </a:p>
        </p:txBody>
      </p:sp>
      <p:sp>
        <p:nvSpPr>
          <p:cNvPr id="42" name="矩形 41"/>
          <p:cNvSpPr>
            <a:spLocks/>
          </p:cNvSpPr>
          <p:nvPr userDrawn="1"/>
        </p:nvSpPr>
        <p:spPr>
          <a:xfrm>
            <a:off x="95012" y="5029199"/>
            <a:ext cx="1728788" cy="21241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800" dirty="0" smtClean="0">
                <a:solidFill>
                  <a:schemeClr val="tx1"/>
                </a:solidFill>
                <a:ea typeface="華康儷金黑 Std W8"/>
              </a:rPr>
              <a:t>避難收容處所</a:t>
            </a:r>
          </a:p>
        </p:txBody>
      </p:sp>
      <p:sp>
        <p:nvSpPr>
          <p:cNvPr id="43" name="矩形 42"/>
          <p:cNvSpPr>
            <a:spLocks/>
          </p:cNvSpPr>
          <p:nvPr userDrawn="1"/>
        </p:nvSpPr>
        <p:spPr>
          <a:xfrm>
            <a:off x="95012" y="5241613"/>
            <a:ext cx="1728788" cy="13463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800" dirty="0" smtClean="0">
              <a:solidFill>
                <a:schemeClr val="tx1"/>
              </a:solidFill>
              <a:ea typeface="華康儷金黑 Std W8"/>
            </a:endParaRPr>
          </a:p>
        </p:txBody>
      </p:sp>
      <p:sp>
        <p:nvSpPr>
          <p:cNvPr id="46" name="文字方塊 45"/>
          <p:cNvSpPr txBox="1"/>
          <p:nvPr userDrawn="1"/>
        </p:nvSpPr>
        <p:spPr>
          <a:xfrm>
            <a:off x="560070" y="4003707"/>
            <a:ext cx="1263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zh-TW" altLang="en-US" sz="800" dirty="0" smtClean="0">
                <a:ea typeface="華康儷金黑 Std W8"/>
              </a:rPr>
              <a:t>土石流防災資訊網</a:t>
            </a:r>
            <a:endParaRPr lang="en-US" altLang="zh-TW" sz="800" dirty="0" smtClean="0">
              <a:ea typeface="華康儷金黑 Std W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800" dirty="0" smtClean="0">
              <a:ea typeface="華康儷金黑 Std W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800" dirty="0" smtClean="0">
              <a:ea typeface="華康儷金黑 Std W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800" dirty="0" smtClean="0">
                <a:ea typeface="華康儷金黑 Std W8"/>
              </a:rPr>
              <a:t>中央氣象局全球資訊網</a:t>
            </a:r>
            <a:endParaRPr lang="en-US" altLang="zh-TW" sz="800" dirty="0" smtClean="0">
              <a:ea typeface="華康儷金黑 Std W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800" dirty="0" smtClean="0">
              <a:ea typeface="華康儷金黑 Std W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800" dirty="0" smtClean="0">
              <a:ea typeface="華康儷金黑 Std W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800" dirty="0" smtClean="0">
                <a:ea typeface="華康儷金黑 Std W8"/>
              </a:rPr>
              <a:t>新竹縣政府消防局</a:t>
            </a:r>
            <a:endParaRPr lang="zh-TW" altLang="en-US" sz="800" dirty="0">
              <a:ea typeface="華康儷金黑 Std W8"/>
            </a:endParaRPr>
          </a:p>
        </p:txBody>
      </p:sp>
      <p:pic>
        <p:nvPicPr>
          <p:cNvPr id="47" name="圖片 8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061" y="3956306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圖片 9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061" y="4316167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圖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61" y="4676028"/>
            <a:ext cx="324000" cy="324000"/>
          </a:xfrm>
          <a:prstGeom prst="rect">
            <a:avLst/>
          </a:prstGeom>
        </p:spPr>
      </p:pic>
      <p:sp>
        <p:nvSpPr>
          <p:cNvPr id="53" name="矩形 52"/>
          <p:cNvSpPr>
            <a:spLocks/>
          </p:cNvSpPr>
          <p:nvPr userDrawn="1"/>
        </p:nvSpPr>
        <p:spPr>
          <a:xfrm>
            <a:off x="95012" y="6587984"/>
            <a:ext cx="1728788" cy="21241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800" dirty="0" smtClean="0">
              <a:solidFill>
                <a:schemeClr val="tx1"/>
              </a:solidFill>
              <a:ea typeface="華康儷金黑 Std W8"/>
            </a:endParaRPr>
          </a:p>
        </p:txBody>
      </p:sp>
      <p:sp>
        <p:nvSpPr>
          <p:cNvPr id="54" name="文字方塊 53"/>
          <p:cNvSpPr txBox="1"/>
          <p:nvPr userDrawn="1"/>
        </p:nvSpPr>
        <p:spPr>
          <a:xfrm>
            <a:off x="95012" y="1918150"/>
            <a:ext cx="17287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400" indent="-230400">
              <a:lnSpc>
                <a:spcPts val="1200"/>
              </a:lnSpc>
              <a:buFont typeface="Wingdings" panose="05000000000000000000" pitchFamily="2" charset="2"/>
              <a:buChar char="l"/>
            </a:pPr>
            <a:r>
              <a:rPr lang="zh-TW" altLang="en-US" sz="800" dirty="0" smtClean="0">
                <a:ea typeface="華康儷金黑 Std W8"/>
              </a:rPr>
              <a:t>新竹縣災害應變中心</a:t>
            </a:r>
            <a:endParaRPr lang="en-US" altLang="zh-TW" sz="800" dirty="0" smtClean="0">
              <a:ea typeface="華康儷金黑 Std W8"/>
            </a:endParaRPr>
          </a:p>
          <a:p>
            <a:pPr marL="230400" indent="-230400">
              <a:lnSpc>
                <a:spcPts val="1200"/>
              </a:lnSpc>
              <a:buClr>
                <a:schemeClr val="bg1"/>
              </a:buClr>
              <a:buFont typeface="Wingdings" panose="05000000000000000000" pitchFamily="2" charset="2"/>
              <a:buChar char="l"/>
            </a:pPr>
            <a:r>
              <a:rPr lang="zh-TW" altLang="en-US" sz="800" dirty="0" smtClean="0">
                <a:ea typeface="華康儷金黑 Std W8"/>
              </a:rPr>
              <a:t>電話：</a:t>
            </a:r>
            <a:r>
              <a:rPr lang="en-US" altLang="zh-TW" sz="800" dirty="0" smtClean="0">
                <a:ea typeface="華康儷金黑 Std W8"/>
              </a:rPr>
              <a:t>03-5529222</a:t>
            </a:r>
            <a:r>
              <a:rPr lang="zh-TW" altLang="en-US" sz="800" dirty="0" smtClean="0">
                <a:ea typeface="華康儷金黑 Std W8"/>
              </a:rPr>
              <a:t>、</a:t>
            </a:r>
            <a:endParaRPr lang="en-US" altLang="zh-TW" sz="800" dirty="0" smtClean="0">
              <a:ea typeface="華康儷金黑 Std W8"/>
            </a:endParaRPr>
          </a:p>
          <a:p>
            <a:pPr marL="230400" indent="-230400">
              <a:lnSpc>
                <a:spcPts val="1200"/>
              </a:lnSpc>
              <a:buClr>
                <a:schemeClr val="bg1"/>
              </a:buClr>
              <a:buFont typeface="Wingdings" panose="05000000000000000000" pitchFamily="2" charset="2"/>
              <a:buChar char="l"/>
            </a:pPr>
            <a:r>
              <a:rPr lang="zh-TW" altLang="en-US" sz="800" dirty="0" smtClean="0">
                <a:ea typeface="華康儷金黑 Std W8"/>
              </a:rPr>
              <a:t>　　　</a:t>
            </a:r>
            <a:r>
              <a:rPr lang="en-US" altLang="zh-TW" sz="800" dirty="0" smtClean="0">
                <a:ea typeface="華康儷金黑 Std W8"/>
              </a:rPr>
              <a:t>03-5520701</a:t>
            </a:r>
          </a:p>
          <a:p>
            <a:pPr marL="230400" indent="-230400">
              <a:lnSpc>
                <a:spcPts val="1200"/>
              </a:lnSpc>
              <a:buFont typeface="Wingdings" panose="05000000000000000000" pitchFamily="2" charset="2"/>
              <a:buChar char="l"/>
            </a:pPr>
            <a:r>
              <a:rPr lang="zh-TW" altLang="en-US" sz="800" dirty="0" smtClean="0">
                <a:ea typeface="華康儷金黑 Std W8"/>
              </a:rPr>
              <a:t>關西鎮災害應變中心</a:t>
            </a:r>
            <a:endParaRPr lang="en-US" altLang="zh-TW" sz="800" dirty="0" smtClean="0">
              <a:ea typeface="華康儷金黑 Std W8"/>
            </a:endParaRPr>
          </a:p>
          <a:p>
            <a:pPr marL="230400" indent="-230400">
              <a:lnSpc>
                <a:spcPts val="1200"/>
              </a:lnSpc>
              <a:buClr>
                <a:schemeClr val="bg1"/>
              </a:buClr>
              <a:buFont typeface="Wingdings" panose="05000000000000000000" pitchFamily="2" charset="2"/>
              <a:buChar char="l"/>
            </a:pPr>
            <a:r>
              <a:rPr lang="zh-TW" altLang="en-US" sz="800" dirty="0" smtClean="0">
                <a:ea typeface="華康儷金黑 Std W8"/>
              </a:rPr>
              <a:t>電話：</a:t>
            </a:r>
            <a:r>
              <a:rPr lang="en-US" altLang="zh-TW" sz="800" dirty="0" smtClean="0">
                <a:ea typeface="華康儷金黑 Std W8"/>
              </a:rPr>
              <a:t>03-5870110</a:t>
            </a:r>
          </a:p>
          <a:p>
            <a:pPr marL="230400" indent="-230400">
              <a:lnSpc>
                <a:spcPts val="1200"/>
              </a:lnSpc>
              <a:buFont typeface="Wingdings" panose="05000000000000000000" pitchFamily="2" charset="2"/>
              <a:buChar char="l"/>
            </a:pPr>
            <a:r>
              <a:rPr lang="zh-TW" altLang="en-US" sz="800" dirty="0" smtClean="0">
                <a:ea typeface="華康儷金黑 Std W8"/>
              </a:rPr>
              <a:t>新竹縣政府消防局關西分隊</a:t>
            </a:r>
            <a:endParaRPr lang="en-US" altLang="zh-TW" sz="800" dirty="0" smtClean="0">
              <a:ea typeface="華康儷金黑 Std W8"/>
            </a:endParaRPr>
          </a:p>
          <a:p>
            <a:pPr marL="230400" indent="-230400">
              <a:lnSpc>
                <a:spcPts val="1200"/>
              </a:lnSpc>
              <a:buClr>
                <a:schemeClr val="bg1"/>
              </a:buClr>
              <a:buFont typeface="Wingdings" panose="05000000000000000000" pitchFamily="2" charset="2"/>
              <a:buChar char="l"/>
            </a:pPr>
            <a:r>
              <a:rPr lang="zh-TW" altLang="en-US" sz="800" dirty="0" smtClean="0">
                <a:ea typeface="華康儷金黑 Std W8"/>
              </a:rPr>
              <a:t>電話：</a:t>
            </a:r>
            <a:r>
              <a:rPr lang="en-US" altLang="zh-TW" sz="800" dirty="0" smtClean="0">
                <a:ea typeface="華康儷金黑 Std W8"/>
              </a:rPr>
              <a:t>03-5872790</a:t>
            </a:r>
            <a:endParaRPr lang="zh-TW" altLang="en-US" sz="800" dirty="0">
              <a:ea typeface="華康儷金黑 Std W8"/>
            </a:endParaRPr>
          </a:p>
        </p:txBody>
      </p:sp>
      <p:graphicFrame>
        <p:nvGraphicFramePr>
          <p:cNvPr id="56" name="表格 5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86174168"/>
              </p:ext>
            </p:extLst>
          </p:nvPr>
        </p:nvGraphicFramePr>
        <p:xfrm>
          <a:off x="1823800" y="5921560"/>
          <a:ext cx="7985600" cy="87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9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9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25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6060">
                <a:tc row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zh-TW" altLang="en-US" sz="900" b="1" kern="1200" dirty="0">
                          <a:solidFill>
                            <a:schemeClr val="tx1"/>
                          </a:solidFill>
                          <a:latin typeface="華康儷金黑 Std W8" pitchFamily="34" charset="-120"/>
                          <a:ea typeface="華康儷金黑 Std W8" pitchFamily="34" charset="-120"/>
                          <a:cs typeface="+mn-cs"/>
                        </a:rPr>
                        <a:t>圖 </a:t>
                      </a:r>
                      <a:endParaRPr kumimoji="1" lang="en-US" altLang="zh-TW" sz="900" b="1" kern="1200" dirty="0">
                        <a:solidFill>
                          <a:schemeClr val="tx1"/>
                        </a:solidFill>
                        <a:latin typeface="華康儷金黑 Std W8" pitchFamily="34" charset="-120"/>
                        <a:ea typeface="華康儷金黑 Std W8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kumimoji="1" lang="en-US" altLang="zh-TW" sz="900" b="1" kern="1200" dirty="0">
                        <a:solidFill>
                          <a:schemeClr val="tx1"/>
                        </a:solidFill>
                        <a:latin typeface="華康儷金黑 Std W8" pitchFamily="34" charset="-120"/>
                        <a:ea typeface="華康儷金黑 Std W8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1" lang="zh-TW" altLang="en-US" sz="900" b="1" kern="1200" dirty="0">
                          <a:solidFill>
                            <a:schemeClr val="tx1"/>
                          </a:solidFill>
                          <a:latin typeface="華康儷金黑 Std W8" pitchFamily="34" charset="-120"/>
                          <a:ea typeface="華康儷金黑 Std W8" pitchFamily="34" charset="-120"/>
                          <a:cs typeface="+mn-cs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800" b="1" kern="1200" dirty="0">
                          <a:solidFill>
                            <a:schemeClr val="tx1"/>
                          </a:solidFill>
                          <a:latin typeface="華康儷金黑 Std W8" pitchFamily="34" charset="-120"/>
                          <a:ea typeface="華康儷金黑 Std W8" pitchFamily="34" charset="-120"/>
                          <a:cs typeface="+mn-cs"/>
                        </a:rPr>
                        <a:t>行政區域界線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zh-TW" altLang="en-US" sz="800" b="1" kern="1200" dirty="0">
                          <a:solidFill>
                            <a:schemeClr val="tx1"/>
                          </a:solidFill>
                          <a:latin typeface="華康儷金黑 Std W8" pitchFamily="34" charset="-120"/>
                          <a:ea typeface="華康儷金黑 Std W8" pitchFamily="34" charset="-120"/>
                          <a:cs typeface="+mn-cs"/>
                        </a:rPr>
                        <a:t>標示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1" lang="zh-TW" altLang="en-US" sz="800" b="1" kern="1200" dirty="0">
                        <a:solidFill>
                          <a:schemeClr val="tx1"/>
                        </a:solidFill>
                        <a:latin typeface="華康儷金黑 Std W8" pitchFamily="34" charset="-120"/>
                        <a:ea typeface="華康儷金黑 Std W8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zh-TW" altLang="en-US" sz="800" b="1" kern="1200" dirty="0">
                          <a:solidFill>
                            <a:schemeClr val="tx1"/>
                          </a:solidFill>
                          <a:latin typeface="華康儷金黑 Std W8" pitchFamily="34" charset="-120"/>
                          <a:ea typeface="華康儷金黑 Std W8" pitchFamily="34" charset="-120"/>
                          <a:cs typeface="+mn-cs"/>
                        </a:rPr>
                        <a:t>設施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1" lang="zh-TW" altLang="en-US" sz="800" b="1" kern="1200" dirty="0">
                        <a:solidFill>
                          <a:schemeClr val="tx1"/>
                        </a:solidFill>
                        <a:latin typeface="華康儷金黑 Std W8" pitchFamily="34" charset="-120"/>
                        <a:ea typeface="華康儷金黑 Std W8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zh-TW" altLang="en-US" sz="800" b="0" kern="1200" dirty="0" smtClean="0">
                          <a:solidFill>
                            <a:schemeClr val="tx1"/>
                          </a:solidFill>
                          <a:latin typeface="華康儷金黑 Std W8" pitchFamily="34" charset="-120"/>
                          <a:ea typeface="華康儷金黑 Std W8" pitchFamily="34" charset="-120"/>
                          <a:cs typeface="+mn-cs"/>
                        </a:rPr>
                        <a:t>　　　　村里</a:t>
                      </a:r>
                      <a:r>
                        <a:rPr kumimoji="1" lang="zh-TW" altLang="en-US" sz="800" b="0" kern="1200" dirty="0">
                          <a:solidFill>
                            <a:schemeClr val="tx1"/>
                          </a:solidFill>
                          <a:latin typeface="華康儷金黑 Std W8" pitchFamily="34" charset="-120"/>
                          <a:ea typeface="華康儷金黑 Std W8" pitchFamily="34" charset="-120"/>
                          <a:cs typeface="+mn-cs"/>
                        </a:rPr>
                        <a:t>界線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zh-TW" altLang="en-US" sz="800" b="0" kern="1200" dirty="0">
                          <a:solidFill>
                            <a:schemeClr val="tx1"/>
                          </a:solidFill>
                          <a:latin typeface="華康儷金黑 Std W8" pitchFamily="34" charset="-120"/>
                          <a:ea typeface="華康儷金黑 Std W8" pitchFamily="34" charset="-120"/>
                          <a:cs typeface="+mn-cs"/>
                        </a:rPr>
                        <a:t>　　　疏散避難方向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zh-TW" altLang="en-US" sz="800" b="0" kern="1200" dirty="0">
                        <a:solidFill>
                          <a:schemeClr val="tx1"/>
                        </a:solidFill>
                        <a:latin typeface="華康儷金黑 Std W8" pitchFamily="34" charset="-120"/>
                        <a:ea typeface="華康儷金黑 Std W8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zh-TW" altLang="en-US" sz="800" b="0" kern="1200" dirty="0">
                          <a:solidFill>
                            <a:schemeClr val="tx1"/>
                          </a:solidFill>
                          <a:latin typeface="華康儷金黑 Std W8" pitchFamily="34" charset="-120"/>
                          <a:ea typeface="華康儷金黑 Std W8" pitchFamily="34" charset="-120"/>
                          <a:cs typeface="+mn-cs"/>
                        </a:rPr>
                        <a:t>　  　室內避難收容處所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zh-TW" altLang="en-US" sz="800" b="0" kern="1200" dirty="0" smtClean="0">
                          <a:solidFill>
                            <a:schemeClr val="tx1"/>
                          </a:solidFill>
                          <a:latin typeface="華康儷金黑 Std W8" pitchFamily="34" charset="-120"/>
                          <a:ea typeface="華康儷金黑 Std W8" pitchFamily="34" charset="-120"/>
                          <a:cs typeface="+mn-cs"/>
                        </a:rPr>
                        <a:t>　　　　醫療</a:t>
                      </a:r>
                      <a:r>
                        <a:rPr kumimoji="1" lang="zh-TW" altLang="en-US" sz="800" b="0" kern="1200" dirty="0">
                          <a:solidFill>
                            <a:schemeClr val="tx1"/>
                          </a:solidFill>
                          <a:latin typeface="華康儷金黑 Std W8" pitchFamily="34" charset="-120"/>
                          <a:ea typeface="華康儷金黑 Std W8" pitchFamily="34" charset="-120"/>
                          <a:cs typeface="+mn-cs"/>
                        </a:rPr>
                        <a:t>院所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zh-TW" altLang="en-US" sz="800" b="0" kern="1200" dirty="0" smtClean="0">
                          <a:solidFill>
                            <a:schemeClr val="tx1"/>
                          </a:solidFill>
                          <a:latin typeface="華康儷金黑 Std W8" pitchFamily="34" charset="-120"/>
                          <a:ea typeface="華康儷金黑 Std W8" pitchFamily="34" charset="-120"/>
                          <a:cs typeface="+mn-cs"/>
                        </a:rPr>
                        <a:t>　　　　指揮</a:t>
                      </a:r>
                      <a:r>
                        <a:rPr kumimoji="1" lang="zh-TW" altLang="en-US" sz="800" b="0" kern="1200" dirty="0">
                          <a:solidFill>
                            <a:schemeClr val="tx1"/>
                          </a:solidFill>
                          <a:latin typeface="華康儷金黑 Std W8" pitchFamily="34" charset="-120"/>
                          <a:ea typeface="華康儷金黑 Std W8" pitchFamily="34" charset="-120"/>
                          <a:cs typeface="+mn-cs"/>
                        </a:rPr>
                        <a:t>中心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1" lang="zh-TW" altLang="en-US" sz="800" b="1" kern="1200" dirty="0">
                        <a:solidFill>
                          <a:schemeClr val="tx1"/>
                        </a:solidFill>
                        <a:latin typeface="華康儷金黑 Std W8" pitchFamily="34" charset="-120"/>
                        <a:ea typeface="華康儷金黑 Std W8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zh-TW" altLang="en-US" sz="800" b="1" kern="1200" dirty="0">
                          <a:solidFill>
                            <a:schemeClr val="tx1"/>
                          </a:solidFill>
                          <a:latin typeface="華康儷金黑 Std W8" pitchFamily="34" charset="-120"/>
                          <a:ea typeface="華康儷金黑 Std W8" pitchFamily="34" charset="-120"/>
                          <a:cs typeface="+mn-cs"/>
                        </a:rPr>
                        <a:t>道路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zh-TW" altLang="en-US" sz="800" b="0" kern="1200" dirty="0">
                          <a:solidFill>
                            <a:schemeClr val="tx1"/>
                          </a:solidFill>
                          <a:latin typeface="華康儷金黑 Std W8" pitchFamily="34" charset="-120"/>
                          <a:ea typeface="華康儷金黑 Std W8" pitchFamily="34" charset="-120"/>
                          <a:cs typeface="+mn-cs"/>
                        </a:rPr>
                        <a:t>　　  　適用海嘯災害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zh-TW" altLang="en-US" sz="800" b="0" kern="1200" dirty="0">
                          <a:solidFill>
                            <a:schemeClr val="tx1"/>
                          </a:solidFill>
                          <a:latin typeface="華康儷金黑 Std W8" pitchFamily="34" charset="-120"/>
                          <a:ea typeface="華康儷金黑 Std W8" pitchFamily="34" charset="-120"/>
                          <a:cs typeface="+mn-cs"/>
                        </a:rPr>
                        <a:t>               適用地震災害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800" b="0" kern="1200" dirty="0" smtClean="0">
                          <a:solidFill>
                            <a:schemeClr val="tx1"/>
                          </a:solidFill>
                          <a:latin typeface="華康儷金黑 Std W8" pitchFamily="34" charset="-120"/>
                          <a:ea typeface="華康儷金黑 Std W8" pitchFamily="34" charset="-120"/>
                          <a:cs typeface="+mn-cs"/>
                        </a:rPr>
                        <a:t>　  　室外</a:t>
                      </a:r>
                      <a:r>
                        <a:rPr kumimoji="1" lang="zh-TW" altLang="en-US" sz="800" b="0" kern="1200" dirty="0">
                          <a:solidFill>
                            <a:schemeClr val="tx1"/>
                          </a:solidFill>
                          <a:latin typeface="華康儷金黑 Std W8" pitchFamily="34" charset="-120"/>
                          <a:ea typeface="華康儷金黑 Std W8" pitchFamily="34" charset="-120"/>
                          <a:cs typeface="+mn-cs"/>
                        </a:rPr>
                        <a:t>避難收容處所</a:t>
                      </a:r>
                      <a:endParaRPr lang="zh-TW" altLang="en-US" sz="8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800" b="0" kern="1200" dirty="0" smtClean="0">
                          <a:solidFill>
                            <a:schemeClr val="tx1"/>
                          </a:solidFill>
                          <a:latin typeface="華康儷金黑 Std W8" pitchFamily="34" charset="-120"/>
                          <a:ea typeface="華康儷金黑 Std W8" pitchFamily="34" charset="-120"/>
                          <a:cs typeface="+mn-cs"/>
                        </a:rPr>
                        <a:t>　　　　消防</a:t>
                      </a:r>
                      <a:r>
                        <a:rPr kumimoji="1" lang="zh-TW" altLang="en-US" sz="800" b="0" kern="1200" dirty="0">
                          <a:solidFill>
                            <a:schemeClr val="tx1"/>
                          </a:solidFill>
                          <a:latin typeface="華康儷金黑 Std W8" pitchFamily="34" charset="-120"/>
                          <a:ea typeface="華康儷金黑 Std W8" pitchFamily="34" charset="-120"/>
                          <a:cs typeface="+mn-cs"/>
                        </a:rPr>
                        <a:t>單位</a:t>
                      </a:r>
                      <a:endParaRPr lang="zh-TW" altLang="en-US" sz="8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1" lang="zh-TW" altLang="en-US" sz="800" b="1" kern="1200" dirty="0">
                        <a:solidFill>
                          <a:schemeClr val="tx1"/>
                        </a:solidFill>
                        <a:latin typeface="華康儷金黑 Std W8" pitchFamily="34" charset="-120"/>
                        <a:ea typeface="華康儷金黑 Std W8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zh-TW" altLang="en-US" sz="800" b="0" kern="1200" dirty="0" smtClean="0">
                          <a:solidFill>
                            <a:schemeClr val="tx1"/>
                          </a:solidFill>
                          <a:latin typeface="華康儷金黑 Std W8" pitchFamily="34" charset="-120"/>
                          <a:ea typeface="華康儷金黑 Std W8" pitchFamily="34" charset="-120"/>
                          <a:cs typeface="+mn-cs"/>
                        </a:rPr>
                        <a:t>　　　　縣道</a:t>
                      </a:r>
                      <a:endParaRPr kumimoji="1" lang="zh-TW" altLang="en-US" sz="800" b="0" kern="1200" dirty="0">
                        <a:solidFill>
                          <a:schemeClr val="tx1"/>
                        </a:solidFill>
                        <a:latin typeface="華康儷金黑 Std W8" pitchFamily="34" charset="-120"/>
                        <a:ea typeface="華康儷金黑 Std W8" pitchFamily="34" charset="-12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zh-TW" altLang="en-US" sz="800" b="0" kern="1200" dirty="0">
                          <a:solidFill>
                            <a:schemeClr val="tx1"/>
                          </a:solidFill>
                          <a:latin typeface="華康儷金黑 Std W8" pitchFamily="34" charset="-120"/>
                          <a:ea typeface="華康儷金黑 Std W8" pitchFamily="34" charset="-120"/>
                          <a:cs typeface="+mn-cs"/>
                        </a:rPr>
                        <a:t>　　  　適用土石流災害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zh-TW" altLang="en-US" sz="800" b="0" kern="1200" dirty="0">
                          <a:solidFill>
                            <a:schemeClr val="tx1"/>
                          </a:solidFill>
                          <a:latin typeface="華康儷金黑 Std W8" pitchFamily="34" charset="-120"/>
                          <a:ea typeface="華康儷金黑 Std W8" pitchFamily="34" charset="-120"/>
                          <a:cs typeface="+mn-cs"/>
                        </a:rPr>
                        <a:t>               適用水災災害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800" b="0" kern="1200" dirty="0">
                          <a:solidFill>
                            <a:schemeClr val="tx1"/>
                          </a:solidFill>
                          <a:latin typeface="華康儷金黑 Std W8" pitchFamily="34" charset="-120"/>
                          <a:ea typeface="華康儷金黑 Std W8" pitchFamily="34" charset="-120"/>
                          <a:cs typeface="+mn-cs"/>
                        </a:rPr>
                        <a:t>　  　直升機起降點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800" b="0" kern="1200" dirty="0" smtClean="0">
                          <a:solidFill>
                            <a:schemeClr val="tx1"/>
                          </a:solidFill>
                          <a:latin typeface="華康儷金黑 Std W8" pitchFamily="34" charset="-120"/>
                          <a:ea typeface="華康儷金黑 Std W8" pitchFamily="34" charset="-120"/>
                          <a:cs typeface="+mn-cs"/>
                        </a:rPr>
                        <a:t>　　　　警察</a:t>
                      </a:r>
                      <a:r>
                        <a:rPr kumimoji="1" lang="zh-TW" altLang="en-US" sz="800" b="0" kern="1200" dirty="0">
                          <a:solidFill>
                            <a:schemeClr val="tx1"/>
                          </a:solidFill>
                          <a:latin typeface="華康儷金黑 Std W8" pitchFamily="34" charset="-120"/>
                          <a:ea typeface="華康儷金黑 Std W8" pitchFamily="34" charset="-120"/>
                          <a:cs typeface="+mn-cs"/>
                        </a:rPr>
                        <a:t>單位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 userDrawn="1"/>
        </p:nvSpPr>
        <p:spPr>
          <a:xfrm>
            <a:off x="96600" y="57600"/>
            <a:ext cx="9712800" cy="6742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/>
          <p:cNvSpPr/>
          <p:nvPr userDrawn="1"/>
        </p:nvSpPr>
        <p:spPr>
          <a:xfrm>
            <a:off x="1823800" y="536399"/>
            <a:ext cx="7984800" cy="5385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8" name="圖片 19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594" y="6608734"/>
            <a:ext cx="210282" cy="17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直線接點 29"/>
          <p:cNvCxnSpPr/>
          <p:nvPr userDrawn="1"/>
        </p:nvCxnSpPr>
        <p:spPr>
          <a:xfrm>
            <a:off x="2199735" y="6250948"/>
            <a:ext cx="36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92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tm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44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41.png"/><Relationship Id="rId2" Type="http://schemas.openxmlformats.org/officeDocument/2006/relationships/image" Target="../media/image42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43.tmp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47.png"/><Relationship Id="rId2" Type="http://schemas.openxmlformats.org/officeDocument/2006/relationships/image" Target="../media/image45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46.tmp"/><Relationship Id="rId10" Type="http://schemas.openxmlformats.org/officeDocument/2006/relationships/image" Target="../media/image12.jpeg"/><Relationship Id="rId4" Type="http://schemas.openxmlformats.org/officeDocument/2006/relationships/image" Target="../media/image9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47.png"/><Relationship Id="rId2" Type="http://schemas.openxmlformats.org/officeDocument/2006/relationships/image" Target="../media/image48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49.tmp"/><Relationship Id="rId10" Type="http://schemas.openxmlformats.org/officeDocument/2006/relationships/image" Target="../media/image12.jpeg"/><Relationship Id="rId4" Type="http://schemas.openxmlformats.org/officeDocument/2006/relationships/image" Target="../media/image9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44.png"/><Relationship Id="rId2" Type="http://schemas.openxmlformats.org/officeDocument/2006/relationships/image" Target="../media/image50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51.tmp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54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28.png"/><Relationship Id="rId2" Type="http://schemas.openxmlformats.org/officeDocument/2006/relationships/image" Target="../media/image52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53.tmp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54.png"/><Relationship Id="rId2" Type="http://schemas.openxmlformats.org/officeDocument/2006/relationships/image" Target="../media/image55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56.tmp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59.png"/><Relationship Id="rId2" Type="http://schemas.openxmlformats.org/officeDocument/2006/relationships/image" Target="../media/image57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58.tmp"/><Relationship Id="rId10" Type="http://schemas.openxmlformats.org/officeDocument/2006/relationships/image" Target="../media/image12.jpeg"/><Relationship Id="rId4" Type="http://schemas.openxmlformats.org/officeDocument/2006/relationships/image" Target="../media/image9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59.png"/><Relationship Id="rId2" Type="http://schemas.openxmlformats.org/officeDocument/2006/relationships/image" Target="../media/image60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61.tmp"/><Relationship Id="rId10" Type="http://schemas.openxmlformats.org/officeDocument/2006/relationships/image" Target="../media/image12.jpeg"/><Relationship Id="rId4" Type="http://schemas.openxmlformats.org/officeDocument/2006/relationships/image" Target="../media/image9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64.png"/><Relationship Id="rId2" Type="http://schemas.openxmlformats.org/officeDocument/2006/relationships/image" Target="../media/image62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63.tmp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36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31.png"/><Relationship Id="rId2" Type="http://schemas.openxmlformats.org/officeDocument/2006/relationships/image" Target="../media/image65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66.tmp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21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22.tmp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4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36.png"/><Relationship Id="rId2" Type="http://schemas.openxmlformats.org/officeDocument/2006/relationships/image" Target="../media/image67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68.tmp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18" Type="http://schemas.openxmlformats.org/officeDocument/2006/relationships/image" Target="../media/image72.png"/><Relationship Id="rId3" Type="http://schemas.openxmlformats.org/officeDocument/2006/relationships/image" Target="../media/image70.jpe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17" Type="http://schemas.openxmlformats.org/officeDocument/2006/relationships/image" Target="../media/image71.png"/><Relationship Id="rId2" Type="http://schemas.openxmlformats.org/officeDocument/2006/relationships/image" Target="../media/image69.tmp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jpe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openxmlformats.org/officeDocument/2006/relationships/image" Target="../media/image24.jpeg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image" Target="../media/image23.tmp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28.png"/><Relationship Id="rId2" Type="http://schemas.openxmlformats.org/officeDocument/2006/relationships/image" Target="../media/image25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26.tmp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28.png"/><Relationship Id="rId2" Type="http://schemas.openxmlformats.org/officeDocument/2006/relationships/image" Target="../media/image29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30.tmp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28.png"/><Relationship Id="rId2" Type="http://schemas.openxmlformats.org/officeDocument/2006/relationships/image" Target="../media/image32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33.tmp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36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34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35.tmp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36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31.png"/><Relationship Id="rId2" Type="http://schemas.openxmlformats.org/officeDocument/2006/relationships/image" Target="../media/image37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38.tmp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41.png"/><Relationship Id="rId2" Type="http://schemas.openxmlformats.org/officeDocument/2006/relationships/image" Target="../media/image39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40.tmp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新竹縣關西鎮</a:t>
            </a:r>
            <a:r>
              <a:rPr lang="en-US" altLang="zh-TW" dirty="0"/>
              <a:t>【</a:t>
            </a:r>
            <a:r>
              <a:rPr lang="zh-TW" altLang="en-US" dirty="0"/>
              <a:t>東興里</a:t>
            </a:r>
            <a:r>
              <a:rPr lang="en-US" altLang="zh-TW" dirty="0"/>
              <a:t>】</a:t>
            </a:r>
            <a:r>
              <a:rPr lang="zh-TW" altLang="en-US" dirty="0" smtClean="0"/>
              <a:t>簡易</a:t>
            </a:r>
            <a:r>
              <a:rPr lang="zh-TW" altLang="en-US" dirty="0"/>
              <a:t>疏散避難</a:t>
            </a:r>
            <a:r>
              <a:rPr lang="zh-TW" altLang="en-US" dirty="0" smtClean="0"/>
              <a:t>圖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 smtClean="0"/>
              <a:t>編號</a:t>
            </a:r>
            <a:r>
              <a:rPr lang="en-US" altLang="zh-TW" dirty="0">
                <a:latin typeface="華康儷金黑" panose="020B0809000000000000" pitchFamily="49" charset="-120"/>
                <a:ea typeface="華康儷金黑" panose="020B0809000000000000" pitchFamily="49" charset="-120"/>
              </a:rPr>
              <a:t>10004040001(1/1)</a:t>
            </a:r>
            <a:endParaRPr lang="zh-TW" altLang="en-US" dirty="0">
              <a:latin typeface="華康儷金黑" panose="020B0809000000000000" pitchFamily="49" charset="-120"/>
              <a:ea typeface="華康儷金黑" panose="020B0809000000000000" pitchFamily="49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里長</a:t>
            </a:r>
            <a:r>
              <a:rPr lang="zh-TW" altLang="en-US" dirty="0"/>
              <a:t>：彭文君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電話</a:t>
            </a:r>
            <a:r>
              <a:rPr lang="zh-TW" altLang="en-US" dirty="0" smtClean="0"/>
              <a:t>：</a:t>
            </a:r>
            <a:r>
              <a:rPr lang="en-US" altLang="zh-TW" dirty="0"/>
              <a:t>03-5875513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>0932-763831</a:t>
            </a:r>
            <a:endParaRPr lang="en-US" altLang="zh-TW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 smtClean="0"/>
              <a:t>新竹縣關西鎮東興里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關西</a:t>
            </a:r>
            <a:r>
              <a:rPr lang="zh-TW" altLang="en-US" dirty="0" smtClean="0"/>
              <a:t>國小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地址</a:t>
            </a:r>
            <a:r>
              <a:rPr lang="zh-TW" altLang="en-US" dirty="0"/>
              <a:t>：中山路</a:t>
            </a:r>
            <a:r>
              <a:rPr lang="en-US" altLang="zh-TW" dirty="0"/>
              <a:t>126</a:t>
            </a:r>
            <a:r>
              <a:rPr lang="zh-TW" altLang="en-US" dirty="0"/>
              <a:t>號</a:t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 smtClean="0"/>
              <a:t>03-5872028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關西鎮公所</a:t>
            </a:r>
            <a:r>
              <a:rPr lang="en-US" altLang="zh-TW" dirty="0" smtClean="0"/>
              <a:t>112</a:t>
            </a:r>
            <a:r>
              <a:rPr lang="zh-TW" altLang="en-US" dirty="0" smtClean="0"/>
              <a:t>年</a:t>
            </a:r>
            <a:r>
              <a:rPr lang="en-US" altLang="zh-TW" dirty="0" smtClean="0"/>
              <a:t>08</a:t>
            </a:r>
            <a:r>
              <a:rPr lang="zh-TW" altLang="en-US" dirty="0" smtClean="0"/>
              <a:t>月  </a:t>
            </a:r>
            <a:r>
              <a:rPr lang="zh-TW" altLang="en-US" dirty="0" smtClean="0"/>
              <a:t>製作</a:t>
            </a:r>
            <a:endParaRPr lang="zh-TW" altLang="en-US" dirty="0"/>
          </a:p>
        </p:txBody>
      </p:sp>
      <p:pic>
        <p:nvPicPr>
          <p:cNvPr id="8" name="圖片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72" y="6164694"/>
            <a:ext cx="439682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4971156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496635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t="11215" r="16840" b="22430"/>
          <a:stretch>
            <a:fillRect/>
          </a:stretch>
        </p:blipFill>
        <p:spPr bwMode="auto">
          <a:xfrm>
            <a:off x="3514813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4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351481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2" descr="1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11" descr="1021室外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54" descr="圖形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圖片 53" descr="警察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55" descr="250px-Star_of_life2_sv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47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圖片 6" descr="圖示-直升機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81" y="6638758"/>
            <a:ext cx="212878" cy="1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圖片 5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704" y="6177362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1620101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1246947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圖片 4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1433524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圖片 43" descr="畫面剪輯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r="454"/>
          <a:stretch/>
        </p:blipFill>
        <p:spPr>
          <a:xfrm>
            <a:off x="1872342" y="620688"/>
            <a:ext cx="7881257" cy="5169694"/>
          </a:xfrm>
          <a:prstGeom prst="rect">
            <a:avLst/>
          </a:prstGeom>
        </p:spPr>
      </p:pic>
      <p:sp>
        <p:nvSpPr>
          <p:cNvPr id="45" name="文字方塊 44"/>
          <p:cNvSpPr txBox="1"/>
          <p:nvPr/>
        </p:nvSpPr>
        <p:spPr>
          <a:xfrm>
            <a:off x="7002463" y="3897313"/>
            <a:ext cx="12629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800" b="1" dirty="0">
                <a:latin typeface="微軟正黑體" pitchFamily="34" charset="-120"/>
                <a:ea typeface="華康儷金黑 Std W8"/>
              </a:rPr>
              <a:t>東興里</a:t>
            </a:r>
          </a:p>
        </p:txBody>
      </p:sp>
      <p:pic>
        <p:nvPicPr>
          <p:cNvPr id="46" name="圖片 12" descr="1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01" y="2181050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圖片 11" descr="1021室外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632" y="2171019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圖片 5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985" y="1760759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圖片 53" descr="警察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664" y="1936703"/>
            <a:ext cx="179388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圖片 55" descr="250px-Star_of_life2_sv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72" y="2455937"/>
            <a:ext cx="179388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圖片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57863">
            <a:off x="4973630" y="2813325"/>
            <a:ext cx="1663311" cy="50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圖片 6" descr="圖示-直升機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132" y="2433100"/>
            <a:ext cx="21272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文字方塊 102"/>
          <p:cNvSpPr txBox="1">
            <a:spLocks noChangeArrowheads="1"/>
          </p:cNvSpPr>
          <p:nvPr/>
        </p:nvSpPr>
        <p:spPr bwMode="auto">
          <a:xfrm>
            <a:off x="3972687" y="1915119"/>
            <a:ext cx="9233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 dirty="0">
                <a:solidFill>
                  <a:srgbClr val="FF0000"/>
                </a:solidFill>
                <a:ea typeface="華康儷金黑 Std W8"/>
                <a:cs typeface="華康儷金黑 Std W8"/>
              </a:rPr>
              <a:t>關西國小</a:t>
            </a:r>
          </a:p>
        </p:txBody>
      </p:sp>
      <p:pic>
        <p:nvPicPr>
          <p:cNvPr id="56" name="圖片 5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21" y="1461050"/>
            <a:ext cx="720000" cy="720000"/>
          </a:xfrm>
          <a:prstGeom prst="rect">
            <a:avLst/>
          </a:prstGeom>
        </p:spPr>
      </p:pic>
      <p:pic>
        <p:nvPicPr>
          <p:cNvPr id="2" name="圖片版面配置區 1"/>
          <p:cNvPicPr>
            <a:picLocks noGrp="1" noChangeAspect="1"/>
          </p:cNvPicPr>
          <p:nvPr>
            <p:ph type="pic" sz="quarter" idx="15"/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6" name="文字方塊 102"/>
          <p:cNvSpPr txBox="1">
            <a:spLocks noChangeArrowheads="1"/>
          </p:cNvSpPr>
          <p:nvPr/>
        </p:nvSpPr>
        <p:spPr bwMode="auto">
          <a:xfrm>
            <a:off x="5658928" y="1689682"/>
            <a:ext cx="8976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關西鎮公所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  <p:sp>
        <p:nvSpPr>
          <p:cNvPr id="37" name="文字方塊 102"/>
          <p:cNvSpPr txBox="1">
            <a:spLocks noChangeArrowheads="1"/>
          </p:cNvSpPr>
          <p:nvPr/>
        </p:nvSpPr>
        <p:spPr bwMode="auto">
          <a:xfrm>
            <a:off x="1894159" y="2616647"/>
            <a:ext cx="107721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關西鎮衛生所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  <p:sp>
        <p:nvSpPr>
          <p:cNvPr id="38" name="文字方塊 102"/>
          <p:cNvSpPr txBox="1">
            <a:spLocks noChangeArrowheads="1"/>
          </p:cNvSpPr>
          <p:nvPr/>
        </p:nvSpPr>
        <p:spPr bwMode="auto">
          <a:xfrm>
            <a:off x="1894159" y="2135140"/>
            <a:ext cx="8976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關西分駐所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</p:spTree>
    <p:extLst>
      <p:ext uri="{BB962C8B-B14F-4D97-AF65-F5344CB8AC3E}">
        <p14:creationId xmlns:p14="http://schemas.microsoft.com/office/powerpoint/2010/main" val="3401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新竹縣關西鎮</a:t>
            </a:r>
            <a:r>
              <a:rPr lang="en-US" altLang="zh-TW" dirty="0" smtClean="0"/>
              <a:t>【</a:t>
            </a:r>
            <a:r>
              <a:rPr lang="zh-TW" altLang="en-US" dirty="0" smtClean="0"/>
              <a:t>新富里</a:t>
            </a:r>
            <a:r>
              <a:rPr lang="en-US" altLang="zh-TW" dirty="0"/>
              <a:t>】</a:t>
            </a:r>
            <a:r>
              <a:rPr lang="zh-TW" altLang="en-US" dirty="0"/>
              <a:t>簡易疏散避難</a:t>
            </a:r>
            <a:r>
              <a:rPr lang="zh-TW" altLang="en-US" dirty="0" smtClean="0"/>
              <a:t>圖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/>
              <a:t>編號</a:t>
            </a:r>
            <a:r>
              <a:rPr lang="en-US" altLang="zh-TW" dirty="0" smtClean="0">
                <a:latin typeface="華康儷金黑" panose="020B0809000000000000" pitchFamily="49" charset="-120"/>
                <a:ea typeface="華康儷金黑" panose="020B0809000000000000" pitchFamily="49" charset="-120"/>
              </a:rPr>
              <a:t>10004040010(1/1)</a:t>
            </a:r>
            <a:endParaRPr lang="zh-TW" altLang="en-US" dirty="0">
              <a:latin typeface="華康儷金黑" panose="020B0809000000000000" pitchFamily="49" charset="-120"/>
              <a:ea typeface="華康儷金黑" panose="020B0809000000000000" pitchFamily="49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里長：范金彰</a:t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 smtClean="0"/>
              <a:t>03-5869003</a:t>
            </a:r>
            <a:br>
              <a:rPr lang="en-US" altLang="zh-TW" dirty="0" smtClean="0"/>
            </a:br>
            <a:r>
              <a:rPr lang="en-US" altLang="zh-TW" dirty="0" smtClean="0"/>
              <a:t>0917-533503 </a:t>
            </a:r>
            <a:endParaRPr lang="en-US" alt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新竹縣</a:t>
            </a:r>
            <a:r>
              <a:rPr lang="zh-TW" altLang="en-US" dirty="0" smtClean="0"/>
              <a:t>關西鎮新</a:t>
            </a:r>
            <a:r>
              <a:rPr lang="zh-TW" altLang="en-US" dirty="0"/>
              <a:t>富</a:t>
            </a:r>
            <a:r>
              <a:rPr lang="zh-TW" altLang="en-US" dirty="0" smtClean="0"/>
              <a:t>里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東光國小</a:t>
            </a:r>
            <a:br>
              <a:rPr lang="zh-TW" altLang="en-US" dirty="0"/>
            </a:br>
            <a:r>
              <a:rPr lang="zh-TW" altLang="en-US" dirty="0"/>
              <a:t>地址：十六張</a:t>
            </a:r>
            <a:r>
              <a:rPr lang="en-US" altLang="zh-TW" dirty="0"/>
              <a:t>190</a:t>
            </a:r>
            <a:r>
              <a:rPr lang="zh-TW" altLang="en-US" dirty="0"/>
              <a:t>號</a:t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/>
              <a:t>03-5872243</a:t>
            </a:r>
          </a:p>
          <a:p>
            <a:r>
              <a:rPr lang="zh-TW" altLang="en-US" dirty="0"/>
              <a:t>玉山國小</a:t>
            </a:r>
            <a:br>
              <a:rPr lang="zh-TW" altLang="en-US" dirty="0"/>
            </a:br>
            <a:r>
              <a:rPr lang="zh-TW" altLang="en-US" dirty="0"/>
              <a:t>地址：赤柯山</a:t>
            </a:r>
            <a:r>
              <a:rPr lang="en-US" altLang="zh-TW" dirty="0"/>
              <a:t>25</a:t>
            </a:r>
            <a:r>
              <a:rPr lang="zh-TW" altLang="en-US" dirty="0"/>
              <a:t>號</a:t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/>
              <a:t>03-5476349</a:t>
            </a:r>
          </a:p>
          <a:p>
            <a:endParaRPr lang="zh-TW" altLang="en-US" dirty="0"/>
          </a:p>
        </p:txBody>
      </p:sp>
      <p:pic>
        <p:nvPicPr>
          <p:cNvPr id="39" name="圖片版面配置區 38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版面配置區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關西鎮公所</a:t>
            </a:r>
            <a:r>
              <a:rPr lang="en-US" altLang="zh-TW" dirty="0" smtClean="0"/>
              <a:t>112</a:t>
            </a:r>
            <a:r>
              <a:rPr lang="zh-TW" altLang="en-US" dirty="0" smtClean="0"/>
              <a:t>年</a:t>
            </a:r>
            <a:r>
              <a:rPr lang="en-US" altLang="zh-TW" dirty="0" smtClean="0"/>
              <a:t>08</a:t>
            </a:r>
            <a:r>
              <a:rPr lang="zh-TW" altLang="en-US" dirty="0" smtClean="0"/>
              <a:t>月  </a:t>
            </a:r>
            <a:r>
              <a:rPr lang="zh-TW" altLang="en-US" dirty="0" smtClean="0"/>
              <a:t>製作</a:t>
            </a:r>
            <a:endParaRPr lang="zh-TW" altLang="en-US" dirty="0"/>
          </a:p>
        </p:txBody>
      </p:sp>
      <p:pic>
        <p:nvPicPr>
          <p:cNvPr id="9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1620101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1246947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1433524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4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72" y="6164694"/>
            <a:ext cx="439682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4971156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496635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t="11215" r="16840" b="22430"/>
          <a:stretch>
            <a:fillRect/>
          </a:stretch>
        </p:blipFill>
        <p:spPr bwMode="auto">
          <a:xfrm>
            <a:off x="3514813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351481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16" descr="1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圖片 54" descr="圖形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圖片 53" descr="警察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55" descr="250px-Star_of_life2_sv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47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圖片 6" descr="圖示-直升機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81" y="6638758"/>
            <a:ext cx="212878" cy="1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圖片 5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704" y="6177362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1620101" y="573001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1246947" y="573001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1433524" y="573001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圖片 26" descr="畫面剪輯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" r="613" b="636"/>
          <a:stretch/>
        </p:blipFill>
        <p:spPr>
          <a:xfrm>
            <a:off x="1872343" y="563563"/>
            <a:ext cx="7863840" cy="5279888"/>
          </a:xfrm>
          <a:prstGeom prst="rect">
            <a:avLst/>
          </a:prstGeom>
        </p:spPr>
      </p:pic>
      <p:sp>
        <p:nvSpPr>
          <p:cNvPr id="28" name="向右箭號 27"/>
          <p:cNvSpPr>
            <a:spLocks noChangeAspect="1"/>
          </p:cNvSpPr>
          <p:nvPr/>
        </p:nvSpPr>
        <p:spPr bwMode="auto">
          <a:xfrm rot="15928989">
            <a:off x="4087286" y="2567741"/>
            <a:ext cx="1279525" cy="414337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文字方塊 41"/>
          <p:cNvSpPr txBox="1">
            <a:spLocks noChangeArrowheads="1"/>
          </p:cNvSpPr>
          <p:nvPr/>
        </p:nvSpPr>
        <p:spPr bwMode="auto">
          <a:xfrm>
            <a:off x="3926582" y="1258912"/>
            <a:ext cx="1314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華康儷金黑 Std W8"/>
                <a:cs typeface="華康儷金黑 Std W8"/>
              </a:rPr>
              <a:t>東光國小</a:t>
            </a:r>
          </a:p>
        </p:txBody>
      </p:sp>
      <p:sp>
        <p:nvSpPr>
          <p:cNvPr id="30" name="文字方塊 42"/>
          <p:cNvSpPr txBox="1"/>
          <p:nvPr/>
        </p:nvSpPr>
        <p:spPr>
          <a:xfrm>
            <a:off x="4592795" y="3557031"/>
            <a:ext cx="15448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>
                <a:latin typeface="微軟正黑體" pitchFamily="34" charset="-120"/>
                <a:ea typeface="華康儷金黑 Std W8"/>
              </a:rPr>
              <a:t>新富里</a:t>
            </a:r>
          </a:p>
        </p:txBody>
      </p:sp>
      <p:sp>
        <p:nvSpPr>
          <p:cNvPr id="31" name="向右箭號 30"/>
          <p:cNvSpPr>
            <a:spLocks noChangeAspect="1"/>
          </p:cNvSpPr>
          <p:nvPr/>
        </p:nvSpPr>
        <p:spPr bwMode="auto">
          <a:xfrm rot="906357">
            <a:off x="5170267" y="4106210"/>
            <a:ext cx="1279525" cy="414338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2" name="圖片 12" descr="1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344" y="1338267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305" y="1338267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文字方塊 41"/>
          <p:cNvSpPr txBox="1">
            <a:spLocks noChangeArrowheads="1"/>
          </p:cNvSpPr>
          <p:nvPr/>
        </p:nvSpPr>
        <p:spPr bwMode="auto">
          <a:xfrm>
            <a:off x="8648437" y="4622056"/>
            <a:ext cx="1314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華康儷金黑 Std W8"/>
                <a:cs typeface="華康儷金黑 Std W8"/>
              </a:rPr>
              <a:t>玉山國小</a:t>
            </a:r>
          </a:p>
        </p:txBody>
      </p:sp>
      <p:pic>
        <p:nvPicPr>
          <p:cNvPr id="35" name="圖片 12" descr="1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413" y="4690889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07" y="4688681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79" y="806450"/>
            <a:ext cx="720000" cy="720000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898" y="495893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新竹縣關西鎮</a:t>
            </a:r>
            <a:r>
              <a:rPr lang="en-US" altLang="zh-TW" dirty="0" smtClean="0"/>
              <a:t>【</a:t>
            </a:r>
            <a:r>
              <a:rPr lang="zh-TW" altLang="en-US" dirty="0"/>
              <a:t>金山里</a:t>
            </a:r>
            <a:r>
              <a:rPr lang="en-US" altLang="zh-TW" dirty="0"/>
              <a:t>】</a:t>
            </a:r>
            <a:r>
              <a:rPr lang="zh-TW" altLang="en-US" dirty="0"/>
              <a:t>簡易疏散避難</a:t>
            </a:r>
            <a:r>
              <a:rPr lang="zh-TW" altLang="en-US" dirty="0" smtClean="0"/>
              <a:t>圖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/>
              <a:t>編號</a:t>
            </a:r>
            <a:r>
              <a:rPr lang="en-US" altLang="zh-TW" dirty="0" smtClean="0">
                <a:latin typeface="華康儷金黑" panose="020B0809000000000000" pitchFamily="49" charset="-120"/>
                <a:ea typeface="華康儷金黑" panose="020B0809000000000000" pitchFamily="49" charset="-120"/>
              </a:rPr>
              <a:t>10004040011(1/1)</a:t>
            </a:r>
            <a:endParaRPr lang="zh-TW" altLang="en-US" dirty="0">
              <a:latin typeface="華康儷金黑" panose="020B0809000000000000" pitchFamily="49" charset="-120"/>
              <a:ea typeface="華康儷金黑" panose="020B0809000000000000" pitchFamily="49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里長</a:t>
            </a:r>
            <a:r>
              <a:rPr lang="zh-TW" altLang="en-US" dirty="0"/>
              <a:t>：林發淦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/>
              <a:t>03-5478800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>0932-096242</a:t>
            </a:r>
            <a:endParaRPr lang="en-US" alt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新竹縣關西鎮金山里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錦山國小</a:t>
            </a:r>
            <a:br>
              <a:rPr lang="zh-TW" altLang="en-US" dirty="0"/>
            </a:br>
            <a:r>
              <a:rPr lang="zh-TW" altLang="en-US" dirty="0"/>
              <a:t>地址：馬武督</a:t>
            </a:r>
            <a:r>
              <a:rPr lang="en-US" altLang="zh-TW" dirty="0"/>
              <a:t>107</a:t>
            </a:r>
            <a:r>
              <a:rPr lang="zh-TW" altLang="en-US" dirty="0"/>
              <a:t>號</a:t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/>
              <a:t>03-5478681</a:t>
            </a:r>
          </a:p>
          <a:p>
            <a:endParaRPr lang="zh-TW" altLang="en-US" dirty="0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版面配置區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關西鎮公所</a:t>
            </a:r>
            <a:r>
              <a:rPr lang="en-US" altLang="zh-TW" dirty="0" smtClean="0"/>
              <a:t>112</a:t>
            </a:r>
            <a:r>
              <a:rPr lang="zh-TW" altLang="en-US" dirty="0" smtClean="0"/>
              <a:t>年</a:t>
            </a:r>
            <a:r>
              <a:rPr lang="en-US" altLang="zh-TW" dirty="0" smtClean="0"/>
              <a:t>08</a:t>
            </a:r>
            <a:r>
              <a:rPr lang="zh-TW" altLang="en-US" dirty="0" smtClean="0"/>
              <a:t>月  </a:t>
            </a:r>
            <a:r>
              <a:rPr lang="zh-TW" altLang="en-US" dirty="0" smtClean="0"/>
              <a:t>製作</a:t>
            </a:r>
            <a:endParaRPr lang="zh-TW" altLang="en-US" dirty="0"/>
          </a:p>
        </p:txBody>
      </p:sp>
      <p:pic>
        <p:nvPicPr>
          <p:cNvPr id="10" name="圖片 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1246947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1433524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72" y="6164694"/>
            <a:ext cx="439682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4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4971156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496635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t="11215" r="16840" b="22430"/>
          <a:stretch>
            <a:fillRect/>
          </a:stretch>
        </p:blipFill>
        <p:spPr bwMode="auto">
          <a:xfrm>
            <a:off x="3514813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圖片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351481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16" descr="1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圖片 54" descr="圖形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圖片 53" descr="警察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55" descr="250px-Star_of_life2_sv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47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圖片 6" descr="圖示-直升機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81" y="6638758"/>
            <a:ext cx="212878" cy="1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圖片 5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704" y="6177362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圖片 23" descr="畫面剪輯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9"/>
          <a:stretch/>
        </p:blipFill>
        <p:spPr>
          <a:xfrm>
            <a:off x="1863725" y="563564"/>
            <a:ext cx="7913811" cy="5306014"/>
          </a:xfrm>
          <a:prstGeom prst="rect">
            <a:avLst/>
          </a:prstGeom>
        </p:spPr>
      </p:pic>
      <p:sp>
        <p:nvSpPr>
          <p:cNvPr id="25" name="向右箭號 24"/>
          <p:cNvSpPr>
            <a:spLocks noChangeAspect="1"/>
          </p:cNvSpPr>
          <p:nvPr/>
        </p:nvSpPr>
        <p:spPr bwMode="auto">
          <a:xfrm rot="2051086">
            <a:off x="3987801" y="1585192"/>
            <a:ext cx="739775" cy="365125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" name="文字方塊 41"/>
          <p:cNvSpPr txBox="1">
            <a:spLocks noChangeArrowheads="1"/>
          </p:cNvSpPr>
          <p:nvPr/>
        </p:nvSpPr>
        <p:spPr bwMode="auto">
          <a:xfrm>
            <a:off x="5438750" y="2181225"/>
            <a:ext cx="1314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華康儷金黑 Std W8"/>
                <a:cs typeface="華康儷金黑 Std W8"/>
              </a:rPr>
              <a:t>錦山國小</a:t>
            </a:r>
          </a:p>
        </p:txBody>
      </p:sp>
      <p:sp>
        <p:nvSpPr>
          <p:cNvPr id="27" name="文字方塊 42"/>
          <p:cNvSpPr txBox="1"/>
          <p:nvPr/>
        </p:nvSpPr>
        <p:spPr>
          <a:xfrm>
            <a:off x="6207918" y="3923208"/>
            <a:ext cx="12653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>
                <a:latin typeface="微軟正黑體" pitchFamily="34" charset="-120"/>
                <a:ea typeface="華康儷金黑 Std W8"/>
              </a:rPr>
              <a:t>金山里</a:t>
            </a:r>
          </a:p>
        </p:txBody>
      </p:sp>
      <p:sp>
        <p:nvSpPr>
          <p:cNvPr id="28" name="向右箭號 27"/>
          <p:cNvSpPr>
            <a:spLocks noChangeAspect="1"/>
          </p:cNvSpPr>
          <p:nvPr/>
        </p:nvSpPr>
        <p:spPr bwMode="auto">
          <a:xfrm rot="17536780">
            <a:off x="4596608" y="2875130"/>
            <a:ext cx="739775" cy="366713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9" name="圖片 12" descr="1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888" y="2274248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5" y="2265445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圖片 53" descr="警察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344" y="1677266"/>
            <a:ext cx="179388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160" y="2492896"/>
            <a:ext cx="720000" cy="720000"/>
          </a:xfrm>
          <a:prstGeom prst="rect">
            <a:avLst/>
          </a:prstGeom>
        </p:spPr>
      </p:pic>
      <p:sp>
        <p:nvSpPr>
          <p:cNvPr id="33" name="文字方塊 102"/>
          <p:cNvSpPr txBox="1">
            <a:spLocks noChangeArrowheads="1"/>
          </p:cNvSpPr>
          <p:nvPr/>
        </p:nvSpPr>
        <p:spPr bwMode="auto">
          <a:xfrm>
            <a:off x="7000388" y="1660031"/>
            <a:ext cx="8976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錦</a:t>
            </a:r>
            <a:r>
              <a:rPr lang="zh-TW" altLang="en-US" sz="1400" b="1" dirty="0">
                <a:solidFill>
                  <a:srgbClr val="0000FF"/>
                </a:solidFill>
                <a:ea typeface="華康儷金黑 Std W8"/>
                <a:cs typeface="華康儷金黑 Std W8"/>
              </a:rPr>
              <a:t>山</a:t>
            </a:r>
            <a:r>
              <a:rPr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派出所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</p:spTree>
    <p:extLst>
      <p:ext uri="{BB962C8B-B14F-4D97-AF65-F5344CB8AC3E}">
        <p14:creationId xmlns:p14="http://schemas.microsoft.com/office/powerpoint/2010/main" val="97267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新竹縣關西鎮</a:t>
            </a:r>
            <a:r>
              <a:rPr lang="en-US" altLang="zh-TW" dirty="0" smtClean="0"/>
              <a:t>【</a:t>
            </a:r>
            <a:r>
              <a:rPr lang="zh-TW" altLang="en-US" dirty="0"/>
              <a:t>錦山里</a:t>
            </a:r>
            <a:r>
              <a:rPr lang="en-US" altLang="zh-TW" dirty="0"/>
              <a:t>】</a:t>
            </a:r>
            <a:r>
              <a:rPr lang="zh-TW" altLang="en-US" dirty="0"/>
              <a:t>簡易疏散避難</a:t>
            </a:r>
            <a:r>
              <a:rPr lang="zh-TW" altLang="en-US" dirty="0" smtClean="0"/>
              <a:t>圖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/>
              <a:t>編號</a:t>
            </a:r>
            <a:r>
              <a:rPr lang="en-US" altLang="zh-TW" dirty="0" smtClean="0">
                <a:latin typeface="華康儷金黑" panose="020B0809000000000000" pitchFamily="49" charset="-120"/>
                <a:ea typeface="華康儷金黑" panose="020B0809000000000000" pitchFamily="49" charset="-120"/>
              </a:rPr>
              <a:t>10004040012(1/1)</a:t>
            </a:r>
            <a:endParaRPr lang="zh-TW" altLang="en-US" dirty="0">
              <a:latin typeface="華康儷金黑" panose="020B0809000000000000" pitchFamily="49" charset="-120"/>
              <a:ea typeface="華康儷金黑" panose="020B0809000000000000" pitchFamily="49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里長：林保國</a:t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 smtClean="0"/>
              <a:t>03-5478568</a:t>
            </a:r>
            <a:br>
              <a:rPr lang="en-US" altLang="zh-TW" dirty="0" smtClean="0"/>
            </a:br>
            <a:r>
              <a:rPr lang="en-US" altLang="zh-TW" dirty="0" smtClean="0"/>
              <a:t>0933-260543</a:t>
            </a:r>
            <a:endParaRPr lang="en-US" alt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新竹縣關西鎮錦山里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錦山國小</a:t>
            </a:r>
            <a:br>
              <a:rPr lang="zh-TW" altLang="en-US" dirty="0"/>
            </a:br>
            <a:r>
              <a:rPr lang="zh-TW" altLang="en-US" dirty="0"/>
              <a:t>地址：馬武督</a:t>
            </a:r>
            <a:r>
              <a:rPr lang="en-US" altLang="zh-TW" dirty="0" smtClean="0"/>
              <a:t>107</a:t>
            </a:r>
            <a:r>
              <a:rPr lang="zh-TW" altLang="en-US" dirty="0" smtClean="0"/>
              <a:t>號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/>
              <a:t>03-5478681</a:t>
            </a:r>
            <a:endParaRPr lang="zh-TW" altLang="en-US" dirty="0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版面配置區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關西鎮公所</a:t>
            </a:r>
            <a:r>
              <a:rPr lang="en-US" altLang="zh-TW" dirty="0" smtClean="0"/>
              <a:t>112</a:t>
            </a:r>
            <a:r>
              <a:rPr lang="zh-TW" altLang="en-US" dirty="0" smtClean="0"/>
              <a:t>年</a:t>
            </a:r>
            <a:r>
              <a:rPr lang="en-US" altLang="zh-TW" dirty="0" smtClean="0"/>
              <a:t>08</a:t>
            </a:r>
            <a:r>
              <a:rPr lang="zh-TW" altLang="en-US" dirty="0" smtClean="0"/>
              <a:t>月  </a:t>
            </a:r>
            <a:r>
              <a:rPr lang="zh-TW" altLang="en-US" dirty="0" smtClean="0"/>
              <a:t>製作</a:t>
            </a:r>
            <a:endParaRPr lang="zh-TW" altLang="en-US" dirty="0"/>
          </a:p>
        </p:txBody>
      </p:sp>
      <p:pic>
        <p:nvPicPr>
          <p:cNvPr id="10" name="圖片 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1246947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1433524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72" y="6164694"/>
            <a:ext cx="439682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4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4971156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496635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t="11215" r="16840" b="22430"/>
          <a:stretch>
            <a:fillRect/>
          </a:stretch>
        </p:blipFill>
        <p:spPr bwMode="auto">
          <a:xfrm>
            <a:off x="3514813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圖片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351481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16" descr="1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圖片 54" descr="圖形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圖片 53" descr="警察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55" descr="250px-Star_of_life2_sv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47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圖片 6" descr="圖示-直升機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81" y="6638758"/>
            <a:ext cx="212878" cy="1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圖片 5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704" y="6177362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圖片 23" descr="畫面剪輯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" b="1496"/>
          <a:stretch/>
        </p:blipFill>
        <p:spPr>
          <a:xfrm>
            <a:off x="1856656" y="621284"/>
            <a:ext cx="7888235" cy="5248294"/>
          </a:xfrm>
          <a:prstGeom prst="rect">
            <a:avLst/>
          </a:prstGeom>
        </p:spPr>
      </p:pic>
      <p:sp>
        <p:nvSpPr>
          <p:cNvPr id="25" name="向右箭號 24"/>
          <p:cNvSpPr>
            <a:spLocks noChangeAspect="1"/>
          </p:cNvSpPr>
          <p:nvPr/>
        </p:nvSpPr>
        <p:spPr bwMode="auto">
          <a:xfrm rot="9540770">
            <a:off x="3836558" y="2276242"/>
            <a:ext cx="1279525" cy="414337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" name="文字方塊 41"/>
          <p:cNvSpPr txBox="1">
            <a:spLocks noChangeArrowheads="1"/>
          </p:cNvSpPr>
          <p:nvPr/>
        </p:nvSpPr>
        <p:spPr bwMode="auto">
          <a:xfrm>
            <a:off x="3347667" y="3362300"/>
            <a:ext cx="1314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華康儷金黑 Std W8"/>
                <a:cs typeface="華康儷金黑 Std W8"/>
              </a:rPr>
              <a:t>錦山國小</a:t>
            </a:r>
          </a:p>
        </p:txBody>
      </p:sp>
      <p:sp>
        <p:nvSpPr>
          <p:cNvPr id="27" name="文字方塊 42"/>
          <p:cNvSpPr txBox="1"/>
          <p:nvPr/>
        </p:nvSpPr>
        <p:spPr>
          <a:xfrm>
            <a:off x="5395913" y="3033713"/>
            <a:ext cx="13572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>
                <a:latin typeface="微軟正黑體" pitchFamily="34" charset="-120"/>
                <a:ea typeface="華康儷金黑 Std W8"/>
              </a:rPr>
              <a:t>錦山里</a:t>
            </a:r>
          </a:p>
        </p:txBody>
      </p:sp>
      <p:pic>
        <p:nvPicPr>
          <p:cNvPr id="28" name="圖片 12" descr="1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10" y="3452240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678" y="3452240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圖片 53" descr="警察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919" y="2852738"/>
            <a:ext cx="179388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920" y="3717112"/>
            <a:ext cx="720000" cy="720000"/>
          </a:xfrm>
          <a:prstGeom prst="rect">
            <a:avLst/>
          </a:prstGeom>
        </p:spPr>
      </p:pic>
      <p:sp>
        <p:nvSpPr>
          <p:cNvPr id="32" name="文字方塊 102"/>
          <p:cNvSpPr txBox="1">
            <a:spLocks noChangeArrowheads="1"/>
          </p:cNvSpPr>
          <p:nvPr/>
        </p:nvSpPr>
        <p:spPr bwMode="auto">
          <a:xfrm>
            <a:off x="4280690" y="2835693"/>
            <a:ext cx="8976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錦</a:t>
            </a:r>
            <a:r>
              <a:rPr lang="zh-TW" altLang="en-US" sz="1400" b="1" dirty="0">
                <a:solidFill>
                  <a:srgbClr val="0000FF"/>
                </a:solidFill>
                <a:ea typeface="華康儷金黑 Std W8"/>
                <a:cs typeface="華康儷金黑 Std W8"/>
              </a:rPr>
              <a:t>山</a:t>
            </a:r>
            <a:r>
              <a:rPr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派出所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</p:spTree>
    <p:extLst>
      <p:ext uri="{BB962C8B-B14F-4D97-AF65-F5344CB8AC3E}">
        <p14:creationId xmlns:p14="http://schemas.microsoft.com/office/powerpoint/2010/main" val="8084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新竹縣關西鎮</a:t>
            </a:r>
            <a:r>
              <a:rPr lang="en-US" altLang="zh-TW" dirty="0" smtClean="0"/>
              <a:t>【</a:t>
            </a:r>
            <a:r>
              <a:rPr lang="zh-TW" altLang="en-US" dirty="0"/>
              <a:t>玉山里</a:t>
            </a:r>
            <a:r>
              <a:rPr lang="en-US" altLang="zh-TW" dirty="0"/>
              <a:t>】</a:t>
            </a:r>
            <a:r>
              <a:rPr lang="zh-TW" altLang="en-US" dirty="0"/>
              <a:t>簡易疏散避難</a:t>
            </a:r>
            <a:r>
              <a:rPr lang="zh-TW" altLang="en-US" dirty="0" smtClean="0"/>
              <a:t>圖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/>
              <a:t>編號</a:t>
            </a:r>
            <a:r>
              <a:rPr lang="en-US" altLang="zh-TW" dirty="0" smtClean="0">
                <a:latin typeface="華康儷金黑" panose="020B0809000000000000" pitchFamily="49" charset="-120"/>
                <a:ea typeface="華康儷金黑" panose="020B0809000000000000" pitchFamily="49" charset="-120"/>
              </a:rPr>
              <a:t>10004040013(1/1)</a:t>
            </a:r>
            <a:endParaRPr lang="zh-TW" altLang="en-US" dirty="0">
              <a:latin typeface="華康儷金黑" panose="020B0809000000000000" pitchFamily="49" charset="-120"/>
              <a:ea typeface="華康儷金黑" panose="020B0809000000000000" pitchFamily="49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里長</a:t>
            </a:r>
            <a:r>
              <a:rPr lang="zh-TW" altLang="en-US" dirty="0"/>
              <a:t>：張建良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電話</a:t>
            </a:r>
            <a:r>
              <a:rPr lang="zh-TW" altLang="en-US" dirty="0" smtClean="0"/>
              <a:t>：</a:t>
            </a:r>
            <a:r>
              <a:rPr lang="en-US" altLang="zh-TW" dirty="0"/>
              <a:t>03-5476398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>0932-173939</a:t>
            </a:r>
            <a:endParaRPr lang="en-US" alt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新竹縣關西鎮玉山里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玉山國小</a:t>
            </a:r>
            <a:br>
              <a:rPr lang="zh-TW" altLang="en-US" dirty="0"/>
            </a:br>
            <a:r>
              <a:rPr lang="zh-TW" altLang="en-US" dirty="0"/>
              <a:t>地址：赤柯山</a:t>
            </a:r>
            <a:r>
              <a:rPr lang="en-US" altLang="zh-TW" dirty="0"/>
              <a:t>25</a:t>
            </a:r>
            <a:r>
              <a:rPr lang="zh-TW" altLang="en-US" dirty="0"/>
              <a:t>號</a:t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/>
              <a:t>03-5476349</a:t>
            </a:r>
          </a:p>
          <a:p>
            <a:endParaRPr lang="zh-TW" altLang="en-US" dirty="0"/>
          </a:p>
        </p:txBody>
      </p:sp>
      <p:pic>
        <p:nvPicPr>
          <p:cNvPr id="32" name="圖片版面配置區 31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版面配置區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關西鎮公所</a:t>
            </a:r>
            <a:r>
              <a:rPr lang="en-US" altLang="zh-TW" dirty="0" smtClean="0"/>
              <a:t>112</a:t>
            </a:r>
            <a:r>
              <a:rPr lang="zh-TW" altLang="en-US" dirty="0" smtClean="0"/>
              <a:t>年</a:t>
            </a:r>
            <a:r>
              <a:rPr lang="en-US" altLang="zh-TW" dirty="0" smtClean="0"/>
              <a:t>08</a:t>
            </a:r>
            <a:r>
              <a:rPr lang="zh-TW" altLang="en-US" dirty="0" smtClean="0"/>
              <a:t>月  </a:t>
            </a:r>
            <a:r>
              <a:rPr lang="zh-TW" altLang="en-US" dirty="0" smtClean="0"/>
              <a:t>製作</a:t>
            </a:r>
            <a:endParaRPr lang="zh-TW" altLang="en-US" dirty="0"/>
          </a:p>
        </p:txBody>
      </p:sp>
      <p:pic>
        <p:nvPicPr>
          <p:cNvPr id="9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1620101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1246947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1433524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4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72" y="6164694"/>
            <a:ext cx="439682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4971156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496635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t="11215" r="16840" b="22430"/>
          <a:stretch>
            <a:fillRect/>
          </a:stretch>
        </p:blipFill>
        <p:spPr bwMode="auto">
          <a:xfrm>
            <a:off x="3514813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351481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16" descr="1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圖片 54" descr="圖形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圖片 53" descr="警察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55" descr="250px-Star_of_life2_sv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47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圖片 6" descr="圖示-直升機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81" y="6638758"/>
            <a:ext cx="212878" cy="1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圖片 5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704" y="6177362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圖片 23" descr="畫面剪輯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" b="5769"/>
          <a:stretch/>
        </p:blipFill>
        <p:spPr>
          <a:xfrm>
            <a:off x="1863725" y="593698"/>
            <a:ext cx="7881166" cy="5267172"/>
          </a:xfrm>
          <a:prstGeom prst="rect">
            <a:avLst/>
          </a:prstGeom>
        </p:spPr>
      </p:pic>
      <p:sp>
        <p:nvSpPr>
          <p:cNvPr id="25" name="向右箭號 24"/>
          <p:cNvSpPr>
            <a:spLocks noChangeAspect="1"/>
          </p:cNvSpPr>
          <p:nvPr/>
        </p:nvSpPr>
        <p:spPr bwMode="auto">
          <a:xfrm rot="18249111">
            <a:off x="4360863" y="3332163"/>
            <a:ext cx="1277937" cy="414337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" name="文字方塊 41"/>
          <p:cNvSpPr txBox="1">
            <a:spLocks noChangeArrowheads="1"/>
          </p:cNvSpPr>
          <p:nvPr/>
        </p:nvSpPr>
        <p:spPr bwMode="auto">
          <a:xfrm>
            <a:off x="5615172" y="1071364"/>
            <a:ext cx="1314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華康儷金黑 Std W8"/>
                <a:cs typeface="華康儷金黑 Std W8"/>
              </a:rPr>
              <a:t>玉山國小</a:t>
            </a:r>
          </a:p>
        </p:txBody>
      </p:sp>
      <p:sp>
        <p:nvSpPr>
          <p:cNvPr id="27" name="文字方塊 42"/>
          <p:cNvSpPr txBox="1"/>
          <p:nvPr/>
        </p:nvSpPr>
        <p:spPr>
          <a:xfrm>
            <a:off x="5751513" y="3043238"/>
            <a:ext cx="15057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>
                <a:latin typeface="微軟正黑體" pitchFamily="34" charset="-120"/>
                <a:ea typeface="華康儷金黑 Std W8"/>
              </a:rPr>
              <a:t>玉山里</a:t>
            </a:r>
          </a:p>
        </p:txBody>
      </p:sp>
      <p:sp>
        <p:nvSpPr>
          <p:cNvPr id="28" name="向右箭號 27"/>
          <p:cNvSpPr>
            <a:spLocks noChangeAspect="1"/>
          </p:cNvSpPr>
          <p:nvPr/>
        </p:nvSpPr>
        <p:spPr bwMode="auto">
          <a:xfrm rot="12335377">
            <a:off x="6451042" y="2209712"/>
            <a:ext cx="1263290" cy="524996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9" name="圖片 12" descr="1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309" y="1188514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449" y="1188514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12" y="110886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新竹縣關西鎮</a:t>
            </a:r>
            <a:r>
              <a:rPr lang="en-US" altLang="zh-TW" dirty="0" smtClean="0"/>
              <a:t>【</a:t>
            </a:r>
            <a:r>
              <a:rPr lang="zh-TW" altLang="en-US" dirty="0"/>
              <a:t>大同里</a:t>
            </a:r>
            <a:r>
              <a:rPr lang="en-US" altLang="zh-TW" dirty="0"/>
              <a:t>】</a:t>
            </a:r>
            <a:r>
              <a:rPr lang="zh-TW" altLang="en-US" dirty="0"/>
              <a:t>簡易疏散避難</a:t>
            </a:r>
            <a:r>
              <a:rPr lang="zh-TW" altLang="en-US" dirty="0" smtClean="0"/>
              <a:t>圖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/>
              <a:t>編號</a:t>
            </a:r>
            <a:r>
              <a:rPr lang="en-US" altLang="zh-TW" dirty="0" smtClean="0">
                <a:latin typeface="華康儷金黑" panose="020B0809000000000000" pitchFamily="49" charset="-120"/>
                <a:ea typeface="華康儷金黑" panose="020B0809000000000000" pitchFamily="49" charset="-120"/>
              </a:rPr>
              <a:t>10004040014(1/1)</a:t>
            </a:r>
            <a:endParaRPr lang="zh-TW" altLang="en-US" dirty="0">
              <a:latin typeface="華康儷金黑" panose="020B0809000000000000" pitchFamily="49" charset="-120"/>
              <a:ea typeface="華康儷金黑" panose="020B0809000000000000" pitchFamily="49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里長：陳振才</a:t>
            </a:r>
            <a:br>
              <a:rPr lang="zh-TW" altLang="en-US" dirty="0"/>
            </a:br>
            <a:r>
              <a:rPr lang="zh-TW" altLang="en-US" dirty="0"/>
              <a:t>電話</a:t>
            </a:r>
            <a:r>
              <a:rPr lang="zh-TW" altLang="en-US" dirty="0" smtClean="0"/>
              <a:t>：</a:t>
            </a:r>
            <a:r>
              <a:rPr lang="en-US" altLang="zh-TW" dirty="0" smtClean="0"/>
              <a:t>03-5873373</a:t>
            </a:r>
            <a:br>
              <a:rPr lang="en-US" altLang="zh-TW" dirty="0" smtClean="0"/>
            </a:br>
            <a:r>
              <a:rPr lang="en-US" altLang="zh-TW" dirty="0" smtClean="0"/>
              <a:t>0953-203855 </a:t>
            </a:r>
            <a:endParaRPr lang="en-US" alt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新竹縣關西鎮大同里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石光國小</a:t>
            </a:r>
            <a:br>
              <a:rPr lang="zh-TW" altLang="en-US" dirty="0"/>
            </a:br>
            <a:r>
              <a:rPr lang="zh-TW" altLang="en-US" dirty="0"/>
              <a:t>地址：石岡子</a:t>
            </a:r>
            <a:r>
              <a:rPr lang="en-US" altLang="zh-TW" dirty="0"/>
              <a:t>386</a:t>
            </a:r>
            <a:r>
              <a:rPr lang="zh-TW" altLang="en-US" dirty="0"/>
              <a:t>號</a:t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/>
              <a:t>03-5869311</a:t>
            </a:r>
          </a:p>
          <a:p>
            <a:r>
              <a:rPr lang="zh-TW" altLang="en-US" dirty="0"/>
              <a:t>關西國中</a:t>
            </a:r>
            <a:br>
              <a:rPr lang="zh-TW" altLang="en-US" dirty="0"/>
            </a:br>
            <a:r>
              <a:rPr lang="zh-TW" altLang="en-US" dirty="0"/>
              <a:t>地址：北門口</a:t>
            </a:r>
            <a:r>
              <a:rPr lang="en-US" altLang="zh-TW" dirty="0"/>
              <a:t>41</a:t>
            </a:r>
            <a:r>
              <a:rPr lang="zh-TW" altLang="en-US" dirty="0"/>
              <a:t>號</a:t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/>
              <a:t>03-5872008</a:t>
            </a:r>
            <a:endParaRPr lang="zh-TW" altLang="en-US" dirty="0"/>
          </a:p>
        </p:txBody>
      </p:sp>
      <p:pic>
        <p:nvPicPr>
          <p:cNvPr id="41" name="圖片版面配置區 40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版面配置區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關西鎮公所</a:t>
            </a:r>
            <a:r>
              <a:rPr lang="en-US" altLang="zh-TW" dirty="0" smtClean="0"/>
              <a:t>112</a:t>
            </a:r>
            <a:r>
              <a:rPr lang="zh-TW" altLang="en-US" dirty="0" smtClean="0"/>
              <a:t>年</a:t>
            </a:r>
            <a:r>
              <a:rPr lang="en-US" altLang="zh-TW" dirty="0" smtClean="0"/>
              <a:t>08</a:t>
            </a:r>
            <a:r>
              <a:rPr lang="zh-TW" altLang="en-US" dirty="0" smtClean="0"/>
              <a:t>月  </a:t>
            </a:r>
            <a:r>
              <a:rPr lang="zh-TW" altLang="en-US" dirty="0" smtClean="0"/>
              <a:t>製作</a:t>
            </a:r>
            <a:endParaRPr lang="zh-TW" altLang="en-US" dirty="0"/>
          </a:p>
        </p:txBody>
      </p:sp>
      <p:pic>
        <p:nvPicPr>
          <p:cNvPr id="9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1620101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1246947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1433524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4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72" y="6164694"/>
            <a:ext cx="439682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4971156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496635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t="11215" r="16840" b="22430"/>
          <a:stretch>
            <a:fillRect/>
          </a:stretch>
        </p:blipFill>
        <p:spPr bwMode="auto">
          <a:xfrm>
            <a:off x="3514813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351481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16" descr="1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圖片 54" descr="圖形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圖片 53" descr="警察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55" descr="250px-Star_of_life2_sv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47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圖片 6" descr="圖示-直升機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81" y="6638758"/>
            <a:ext cx="212878" cy="1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圖片 5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704" y="6177362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1620101" y="573001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1246947" y="573001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1433524" y="573001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圖片 26" descr="畫面剪輯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" b="1153"/>
          <a:stretch/>
        </p:blipFill>
        <p:spPr>
          <a:xfrm>
            <a:off x="1863725" y="574766"/>
            <a:ext cx="7873873" cy="5312228"/>
          </a:xfrm>
          <a:prstGeom prst="rect">
            <a:avLst/>
          </a:prstGeom>
        </p:spPr>
      </p:pic>
      <p:sp>
        <p:nvSpPr>
          <p:cNvPr id="28" name="向右箭號 27"/>
          <p:cNvSpPr>
            <a:spLocks noChangeAspect="1"/>
          </p:cNvSpPr>
          <p:nvPr/>
        </p:nvSpPr>
        <p:spPr bwMode="auto">
          <a:xfrm rot="1151292">
            <a:off x="5814620" y="3842364"/>
            <a:ext cx="2465388" cy="414337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文字方塊 41"/>
          <p:cNvSpPr txBox="1">
            <a:spLocks noChangeArrowheads="1"/>
          </p:cNvSpPr>
          <p:nvPr/>
        </p:nvSpPr>
        <p:spPr bwMode="auto">
          <a:xfrm>
            <a:off x="8121352" y="5219352"/>
            <a:ext cx="1314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華康儷金黑 Std W8"/>
                <a:cs typeface="華康儷金黑 Std W8"/>
              </a:rPr>
              <a:t>關西國中</a:t>
            </a:r>
          </a:p>
        </p:txBody>
      </p:sp>
      <p:sp>
        <p:nvSpPr>
          <p:cNvPr id="30" name="文字方塊 42"/>
          <p:cNvSpPr txBox="1"/>
          <p:nvPr/>
        </p:nvSpPr>
        <p:spPr>
          <a:xfrm>
            <a:off x="4999633" y="2278063"/>
            <a:ext cx="1691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>
                <a:latin typeface="微軟正黑體" pitchFamily="34" charset="-120"/>
                <a:ea typeface="華康儷金黑 Std W8"/>
              </a:rPr>
              <a:t>大同里</a:t>
            </a:r>
          </a:p>
        </p:txBody>
      </p:sp>
      <p:sp>
        <p:nvSpPr>
          <p:cNvPr id="31" name="文字方塊 41"/>
          <p:cNvSpPr txBox="1">
            <a:spLocks noChangeArrowheads="1"/>
          </p:cNvSpPr>
          <p:nvPr/>
        </p:nvSpPr>
        <p:spPr bwMode="auto">
          <a:xfrm>
            <a:off x="2852839" y="2840037"/>
            <a:ext cx="1314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華康儷金黑 Std W8"/>
                <a:cs typeface="華康儷金黑 Std W8"/>
              </a:rPr>
              <a:t>石光國小</a:t>
            </a:r>
          </a:p>
        </p:txBody>
      </p:sp>
      <p:sp>
        <p:nvSpPr>
          <p:cNvPr id="32" name="向右箭號 31"/>
          <p:cNvSpPr>
            <a:spLocks noChangeAspect="1"/>
          </p:cNvSpPr>
          <p:nvPr/>
        </p:nvSpPr>
        <p:spPr bwMode="auto">
          <a:xfrm rot="12315987">
            <a:off x="3433763" y="3417256"/>
            <a:ext cx="1387475" cy="414337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3" name="圖片 12" descr="1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54" y="2938337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2931157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圖片 12" descr="1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5323022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030" y="5323022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圖片 53" descr="警察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2800101"/>
            <a:ext cx="179388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圖片 54" descr="圖形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433" y="5553869"/>
            <a:ext cx="18097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19" y="4539068"/>
            <a:ext cx="720000" cy="720000"/>
          </a:xfrm>
          <a:prstGeom prst="rect">
            <a:avLst/>
          </a:prstGeom>
        </p:spPr>
      </p:pic>
      <p:pic>
        <p:nvPicPr>
          <p:cNvPr id="40" name="圖片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813" y="2159088"/>
            <a:ext cx="720000" cy="720000"/>
          </a:xfrm>
          <a:prstGeom prst="rect">
            <a:avLst/>
          </a:prstGeom>
        </p:spPr>
      </p:pic>
      <p:sp>
        <p:nvSpPr>
          <p:cNvPr id="42" name="文字方塊 102"/>
          <p:cNvSpPr txBox="1">
            <a:spLocks noChangeArrowheads="1"/>
          </p:cNvSpPr>
          <p:nvPr/>
        </p:nvSpPr>
        <p:spPr bwMode="auto">
          <a:xfrm>
            <a:off x="1976428" y="2573053"/>
            <a:ext cx="8976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石光派出所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  <p:sp>
        <p:nvSpPr>
          <p:cNvPr id="43" name="文字方塊 102"/>
          <p:cNvSpPr txBox="1">
            <a:spLocks noChangeArrowheads="1"/>
          </p:cNvSpPr>
          <p:nvPr/>
        </p:nvSpPr>
        <p:spPr bwMode="auto">
          <a:xfrm>
            <a:off x="8663008" y="5549436"/>
            <a:ext cx="7181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關西分隊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</p:spTree>
    <p:extLst>
      <p:ext uri="{BB962C8B-B14F-4D97-AF65-F5344CB8AC3E}">
        <p14:creationId xmlns:p14="http://schemas.microsoft.com/office/powerpoint/2010/main" val="27453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新竹縣關西鎮</a:t>
            </a:r>
            <a:r>
              <a:rPr lang="en-US" altLang="zh-TW" dirty="0" smtClean="0"/>
              <a:t>【</a:t>
            </a:r>
            <a:r>
              <a:rPr lang="zh-TW" altLang="en-US" dirty="0"/>
              <a:t>石光里</a:t>
            </a:r>
            <a:r>
              <a:rPr lang="en-US" altLang="zh-TW" dirty="0"/>
              <a:t>】</a:t>
            </a:r>
            <a:r>
              <a:rPr lang="zh-TW" altLang="en-US" dirty="0"/>
              <a:t>簡易疏散避難</a:t>
            </a:r>
            <a:r>
              <a:rPr lang="zh-TW" altLang="en-US" dirty="0" smtClean="0"/>
              <a:t>圖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/>
              <a:t>編號</a:t>
            </a:r>
            <a:r>
              <a:rPr lang="en-US" altLang="zh-TW" dirty="0" smtClean="0">
                <a:latin typeface="華康儷金黑" panose="020B0809000000000000" pitchFamily="49" charset="-120"/>
                <a:ea typeface="華康儷金黑" panose="020B0809000000000000" pitchFamily="49" charset="-120"/>
              </a:rPr>
              <a:t>10004040015(1/1)</a:t>
            </a:r>
            <a:endParaRPr lang="zh-TW" altLang="en-US" dirty="0">
              <a:latin typeface="華康儷金黑" panose="020B0809000000000000" pitchFamily="49" charset="-120"/>
              <a:ea typeface="華康儷金黑" panose="020B0809000000000000" pitchFamily="49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里長：嚴盛任</a:t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 smtClean="0"/>
              <a:t>03-5868311</a:t>
            </a:r>
            <a:br>
              <a:rPr lang="en-US" altLang="zh-TW" dirty="0" smtClean="0"/>
            </a:br>
            <a:r>
              <a:rPr lang="en-US" altLang="zh-TW" dirty="0" smtClean="0"/>
              <a:t>0910-160098 </a:t>
            </a:r>
            <a:endParaRPr lang="en-US" alt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新竹縣關西鎮石光里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石光國小</a:t>
            </a:r>
            <a:br>
              <a:rPr lang="zh-TW" altLang="en-US" dirty="0"/>
            </a:br>
            <a:r>
              <a:rPr lang="zh-TW" altLang="en-US" dirty="0"/>
              <a:t>地址：石岡子</a:t>
            </a:r>
            <a:r>
              <a:rPr lang="en-US" altLang="zh-TW" dirty="0"/>
              <a:t>386</a:t>
            </a:r>
            <a:r>
              <a:rPr lang="zh-TW" altLang="en-US" dirty="0"/>
              <a:t>號</a:t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/>
              <a:t>03-5869311</a:t>
            </a:r>
          </a:p>
          <a:p>
            <a:endParaRPr lang="zh-TW" altLang="en-US" dirty="0"/>
          </a:p>
        </p:txBody>
      </p:sp>
      <p:pic>
        <p:nvPicPr>
          <p:cNvPr id="33" name="圖片版面配置區 32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版面配置區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關西鎮公所</a:t>
            </a:r>
            <a:r>
              <a:rPr lang="en-US" altLang="zh-TW" dirty="0" smtClean="0"/>
              <a:t>112</a:t>
            </a:r>
            <a:r>
              <a:rPr lang="zh-TW" altLang="en-US" dirty="0" smtClean="0"/>
              <a:t>年</a:t>
            </a:r>
            <a:r>
              <a:rPr lang="en-US" altLang="zh-TW" dirty="0" smtClean="0"/>
              <a:t>08</a:t>
            </a:r>
            <a:r>
              <a:rPr lang="zh-TW" altLang="en-US" dirty="0" smtClean="0"/>
              <a:t>月  </a:t>
            </a:r>
            <a:r>
              <a:rPr lang="zh-TW" altLang="en-US" dirty="0" smtClean="0"/>
              <a:t>製作</a:t>
            </a:r>
            <a:endParaRPr lang="zh-TW" altLang="en-US" dirty="0"/>
          </a:p>
        </p:txBody>
      </p:sp>
      <p:pic>
        <p:nvPicPr>
          <p:cNvPr id="9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1620101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1246947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1433524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4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72" y="6164694"/>
            <a:ext cx="439682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4971156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496635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t="11215" r="16840" b="22430"/>
          <a:stretch>
            <a:fillRect/>
          </a:stretch>
        </p:blipFill>
        <p:spPr bwMode="auto">
          <a:xfrm>
            <a:off x="3514813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351481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16" descr="1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圖片 54" descr="圖形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圖片 53" descr="警察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55" descr="250px-Star_of_life2_sv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47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圖片 6" descr="圖示-直升機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81" y="6638758"/>
            <a:ext cx="212878" cy="1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圖片 5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704" y="6177362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圖片 23" descr="畫面剪輯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" r="632" b="803"/>
          <a:stretch/>
        </p:blipFill>
        <p:spPr>
          <a:xfrm>
            <a:off x="1866786" y="583474"/>
            <a:ext cx="7860688" cy="5286103"/>
          </a:xfrm>
          <a:prstGeom prst="rect">
            <a:avLst/>
          </a:prstGeom>
        </p:spPr>
      </p:pic>
      <p:sp>
        <p:nvSpPr>
          <p:cNvPr id="25" name="向右箭號 24"/>
          <p:cNvSpPr>
            <a:spLocks noChangeAspect="1"/>
          </p:cNvSpPr>
          <p:nvPr/>
        </p:nvSpPr>
        <p:spPr bwMode="auto">
          <a:xfrm rot="575152">
            <a:off x="3860800" y="2709863"/>
            <a:ext cx="1279525" cy="414337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" name="文字方塊 41"/>
          <p:cNvSpPr txBox="1">
            <a:spLocks noChangeArrowheads="1"/>
          </p:cNvSpPr>
          <p:nvPr/>
        </p:nvSpPr>
        <p:spPr bwMode="auto">
          <a:xfrm>
            <a:off x="6517283" y="3347145"/>
            <a:ext cx="1316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華康儷金黑 Std W8"/>
                <a:cs typeface="華康儷金黑 Std W8"/>
              </a:rPr>
              <a:t>石光國小</a:t>
            </a:r>
          </a:p>
        </p:txBody>
      </p:sp>
      <p:sp>
        <p:nvSpPr>
          <p:cNvPr id="27" name="文字方塊 42"/>
          <p:cNvSpPr txBox="1"/>
          <p:nvPr/>
        </p:nvSpPr>
        <p:spPr>
          <a:xfrm>
            <a:off x="5208639" y="2422525"/>
            <a:ext cx="13255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>
                <a:latin typeface="微軟正黑體" pitchFamily="34" charset="-120"/>
                <a:ea typeface="華康儷金黑 Std W8"/>
              </a:rPr>
              <a:t>石光里</a:t>
            </a:r>
          </a:p>
        </p:txBody>
      </p:sp>
      <p:sp>
        <p:nvSpPr>
          <p:cNvPr id="28" name="向右箭號 27"/>
          <p:cNvSpPr>
            <a:spLocks noChangeAspect="1"/>
          </p:cNvSpPr>
          <p:nvPr/>
        </p:nvSpPr>
        <p:spPr bwMode="auto">
          <a:xfrm rot="12100836">
            <a:off x="8057357" y="4052650"/>
            <a:ext cx="1279525" cy="414338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9" name="圖片 12" descr="1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3441699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009" y="3441699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圖片 53" descr="警察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189" y="3265830"/>
            <a:ext cx="179388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42" y="2636912"/>
            <a:ext cx="720000" cy="720000"/>
          </a:xfrm>
          <a:prstGeom prst="rect">
            <a:avLst/>
          </a:prstGeom>
        </p:spPr>
      </p:pic>
      <p:sp>
        <p:nvSpPr>
          <p:cNvPr id="34" name="文字方塊 102"/>
          <p:cNvSpPr txBox="1">
            <a:spLocks noChangeArrowheads="1"/>
          </p:cNvSpPr>
          <p:nvPr/>
        </p:nvSpPr>
        <p:spPr bwMode="auto">
          <a:xfrm>
            <a:off x="5699348" y="3038086"/>
            <a:ext cx="8976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石光派出所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</p:spTree>
    <p:extLst>
      <p:ext uri="{BB962C8B-B14F-4D97-AF65-F5344CB8AC3E}">
        <p14:creationId xmlns:p14="http://schemas.microsoft.com/office/powerpoint/2010/main" val="11118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新竹縣關西鎮</a:t>
            </a:r>
            <a:r>
              <a:rPr lang="en-US" altLang="zh-TW" dirty="0" smtClean="0"/>
              <a:t>【</a:t>
            </a:r>
            <a:r>
              <a:rPr lang="zh-TW" altLang="en-US" dirty="0"/>
              <a:t>上林里</a:t>
            </a:r>
            <a:r>
              <a:rPr lang="en-US" altLang="zh-TW" dirty="0"/>
              <a:t>】</a:t>
            </a:r>
            <a:r>
              <a:rPr lang="zh-TW" altLang="en-US" dirty="0"/>
              <a:t>簡易疏散避難</a:t>
            </a:r>
            <a:r>
              <a:rPr lang="zh-TW" altLang="en-US" dirty="0" smtClean="0"/>
              <a:t>圖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/>
              <a:t>編號</a:t>
            </a:r>
            <a:r>
              <a:rPr lang="en-US" altLang="zh-TW" dirty="0" smtClean="0">
                <a:latin typeface="華康儷金黑" panose="020B0809000000000000" pitchFamily="49" charset="-120"/>
                <a:ea typeface="華康儷金黑" panose="020B0809000000000000" pitchFamily="49" charset="-120"/>
              </a:rPr>
              <a:t>10004040016(1/1)</a:t>
            </a:r>
            <a:endParaRPr lang="zh-TW" altLang="en-US" dirty="0">
              <a:latin typeface="華康儷金黑" panose="020B0809000000000000" pitchFamily="49" charset="-120"/>
              <a:ea typeface="華康儷金黑" panose="020B0809000000000000" pitchFamily="49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里長：楊文輝</a:t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 smtClean="0"/>
              <a:t>03-5868536</a:t>
            </a:r>
            <a:br>
              <a:rPr lang="en-US" altLang="zh-TW" dirty="0" smtClean="0"/>
            </a:br>
            <a:r>
              <a:rPr lang="en-US" altLang="zh-TW" dirty="0" smtClean="0"/>
              <a:t>0933-973385</a:t>
            </a:r>
            <a:endParaRPr lang="en-US" alt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新竹縣關西鎮上林里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坪林國小</a:t>
            </a:r>
            <a:br>
              <a:rPr lang="zh-TW" altLang="en-US" dirty="0"/>
            </a:br>
            <a:r>
              <a:rPr lang="zh-TW" altLang="en-US" dirty="0"/>
              <a:t>地址：坪林</a:t>
            </a:r>
            <a:r>
              <a:rPr lang="en-US" altLang="zh-TW" dirty="0"/>
              <a:t>11</a:t>
            </a:r>
            <a:r>
              <a:rPr lang="zh-TW" altLang="en-US" dirty="0"/>
              <a:t>號</a:t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/>
              <a:t>03-5869310</a:t>
            </a:r>
          </a:p>
          <a:p>
            <a:endParaRPr lang="zh-TW" altLang="en-US" dirty="0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版面配置區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關西鎮公所</a:t>
            </a:r>
            <a:r>
              <a:rPr lang="en-US" altLang="zh-TW" dirty="0" smtClean="0"/>
              <a:t>112</a:t>
            </a:r>
            <a:r>
              <a:rPr lang="zh-TW" altLang="en-US" dirty="0" smtClean="0"/>
              <a:t>年</a:t>
            </a:r>
            <a:r>
              <a:rPr lang="en-US" altLang="zh-TW" dirty="0" smtClean="0"/>
              <a:t>08</a:t>
            </a:r>
            <a:r>
              <a:rPr lang="zh-TW" altLang="en-US" dirty="0" smtClean="0"/>
              <a:t>月  </a:t>
            </a:r>
            <a:r>
              <a:rPr lang="zh-TW" altLang="en-US" dirty="0" smtClean="0"/>
              <a:t>製作</a:t>
            </a:r>
            <a:endParaRPr lang="zh-TW" altLang="en-US" dirty="0"/>
          </a:p>
        </p:txBody>
      </p:sp>
      <p:pic>
        <p:nvPicPr>
          <p:cNvPr id="10" name="圖片 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1246947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1433524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72" y="6164694"/>
            <a:ext cx="439682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4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4971156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496635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t="11215" r="16840" b="22430"/>
          <a:stretch>
            <a:fillRect/>
          </a:stretch>
        </p:blipFill>
        <p:spPr bwMode="auto">
          <a:xfrm>
            <a:off x="3514813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圖片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351481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16" descr="1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圖片 54" descr="圖形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圖片 53" descr="警察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55" descr="250px-Star_of_life2_sv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47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圖片 6" descr="圖示-直升機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81" y="6638758"/>
            <a:ext cx="212878" cy="1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圖片 5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704" y="6177362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圖片 23" descr="畫面剪輯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0"/>
          <a:stretch/>
        </p:blipFill>
        <p:spPr>
          <a:xfrm>
            <a:off x="1860673" y="563564"/>
            <a:ext cx="7872047" cy="5306014"/>
          </a:xfrm>
          <a:prstGeom prst="rect">
            <a:avLst/>
          </a:prstGeom>
        </p:spPr>
      </p:pic>
      <p:sp>
        <p:nvSpPr>
          <p:cNvPr id="25" name="向右箭號 24"/>
          <p:cNvSpPr>
            <a:spLocks noChangeAspect="1"/>
          </p:cNvSpPr>
          <p:nvPr/>
        </p:nvSpPr>
        <p:spPr bwMode="auto">
          <a:xfrm rot="16688074">
            <a:off x="3979528" y="3064016"/>
            <a:ext cx="1279525" cy="414338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" name="文字方塊 41"/>
          <p:cNvSpPr txBox="1">
            <a:spLocks noChangeArrowheads="1"/>
          </p:cNvSpPr>
          <p:nvPr/>
        </p:nvSpPr>
        <p:spPr bwMode="auto">
          <a:xfrm>
            <a:off x="4194972" y="1642939"/>
            <a:ext cx="1314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華康儷金黑 Std W8"/>
                <a:cs typeface="華康儷金黑 Std W8"/>
              </a:rPr>
              <a:t>坪林國小</a:t>
            </a:r>
          </a:p>
        </p:txBody>
      </p:sp>
      <p:sp>
        <p:nvSpPr>
          <p:cNvPr id="27" name="文字方塊 42"/>
          <p:cNvSpPr txBox="1"/>
          <p:nvPr/>
        </p:nvSpPr>
        <p:spPr>
          <a:xfrm>
            <a:off x="4808985" y="3933825"/>
            <a:ext cx="14838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>
                <a:latin typeface="微軟正黑體" pitchFamily="34" charset="-120"/>
                <a:ea typeface="華康儷金黑 Std W8"/>
              </a:rPr>
              <a:t>上林里</a:t>
            </a:r>
          </a:p>
        </p:txBody>
      </p:sp>
      <p:sp>
        <p:nvSpPr>
          <p:cNvPr id="28" name="向右箭號 27"/>
          <p:cNvSpPr>
            <a:spLocks noChangeAspect="1"/>
          </p:cNvSpPr>
          <p:nvPr/>
        </p:nvSpPr>
        <p:spPr bwMode="auto">
          <a:xfrm rot="1354868">
            <a:off x="3548665" y="977399"/>
            <a:ext cx="681038" cy="312738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9" name="圖片 12" descr="1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92" y="1708943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948" y="1708942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圖片 3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306" y="3172569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圖片 53" descr="警察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688" y="3156694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圖片 55" descr="250px-Star_of_life2_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13" y="3356992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圖片 33" descr="圖形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530" y="2708919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314" y="1704791"/>
            <a:ext cx="720000" cy="720000"/>
          </a:xfrm>
          <a:prstGeom prst="rect">
            <a:avLst/>
          </a:prstGeom>
        </p:spPr>
      </p:pic>
      <p:sp>
        <p:nvSpPr>
          <p:cNvPr id="36" name="文字方塊 102"/>
          <p:cNvSpPr txBox="1">
            <a:spLocks noChangeArrowheads="1"/>
          </p:cNvSpPr>
          <p:nvPr/>
        </p:nvSpPr>
        <p:spPr bwMode="auto">
          <a:xfrm>
            <a:off x="9045784" y="2500823"/>
            <a:ext cx="7181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關西分隊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  <p:sp>
        <p:nvSpPr>
          <p:cNvPr id="37" name="文字方塊 102"/>
          <p:cNvSpPr txBox="1">
            <a:spLocks noChangeArrowheads="1"/>
          </p:cNvSpPr>
          <p:nvPr/>
        </p:nvSpPr>
        <p:spPr bwMode="auto">
          <a:xfrm>
            <a:off x="7705021" y="3348512"/>
            <a:ext cx="107721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關西鎮衛生所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  <p:sp>
        <p:nvSpPr>
          <p:cNvPr id="38" name="文字方塊 102"/>
          <p:cNvSpPr txBox="1">
            <a:spLocks noChangeArrowheads="1"/>
          </p:cNvSpPr>
          <p:nvPr/>
        </p:nvSpPr>
        <p:spPr bwMode="auto">
          <a:xfrm>
            <a:off x="7884557" y="3154847"/>
            <a:ext cx="8976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關西分駐所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  <p:sp>
        <p:nvSpPr>
          <p:cNvPr id="39" name="文字方塊 102"/>
          <p:cNvSpPr txBox="1">
            <a:spLocks noChangeArrowheads="1"/>
          </p:cNvSpPr>
          <p:nvPr/>
        </p:nvSpPr>
        <p:spPr bwMode="auto">
          <a:xfrm>
            <a:off x="9256530" y="3052543"/>
            <a:ext cx="5386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關西鎮</a:t>
            </a:r>
            <a:endParaRPr kumimoji="0" lang="en-US" altLang="zh-TW" sz="1400" b="1" dirty="0" smtClean="0">
              <a:solidFill>
                <a:srgbClr val="0000FF"/>
              </a:solidFill>
              <a:ea typeface="華康儷金黑 Std W8"/>
              <a:cs typeface="華康儷金黑 Std W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公所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</p:spTree>
    <p:extLst>
      <p:ext uri="{BB962C8B-B14F-4D97-AF65-F5344CB8AC3E}">
        <p14:creationId xmlns:p14="http://schemas.microsoft.com/office/powerpoint/2010/main" val="31487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新竹縣關西鎮</a:t>
            </a:r>
            <a:r>
              <a:rPr lang="en-US" altLang="zh-TW" dirty="0" smtClean="0"/>
              <a:t>【</a:t>
            </a:r>
            <a:r>
              <a:rPr lang="zh-TW" altLang="en-US" dirty="0"/>
              <a:t>新力里</a:t>
            </a:r>
            <a:r>
              <a:rPr lang="en-US" altLang="zh-TW" dirty="0"/>
              <a:t>】</a:t>
            </a:r>
            <a:r>
              <a:rPr lang="zh-TW" altLang="en-US" dirty="0"/>
              <a:t>簡易疏散避難</a:t>
            </a:r>
            <a:r>
              <a:rPr lang="zh-TW" altLang="en-US" dirty="0" smtClean="0"/>
              <a:t>圖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/>
              <a:t>編號</a:t>
            </a:r>
            <a:r>
              <a:rPr lang="en-US" altLang="zh-TW" dirty="0" smtClean="0">
                <a:latin typeface="華康儷金黑" panose="020B0809000000000000" pitchFamily="49" charset="-120"/>
                <a:ea typeface="華康儷金黑" panose="020B0809000000000000" pitchFamily="49" charset="-120"/>
              </a:rPr>
              <a:t>10004040017(1/1)</a:t>
            </a:r>
            <a:endParaRPr lang="zh-TW" altLang="en-US" dirty="0">
              <a:latin typeface="華康儷金黑" panose="020B0809000000000000" pitchFamily="49" charset="-120"/>
              <a:ea typeface="華康儷金黑" panose="020B0809000000000000" pitchFamily="49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里長：</a:t>
            </a:r>
            <a:r>
              <a:rPr lang="zh-TW" altLang="en-US" dirty="0"/>
              <a:t>張紘霈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 smtClean="0"/>
              <a:t>03-5860552</a:t>
            </a:r>
            <a:br>
              <a:rPr lang="en-US" altLang="zh-TW" dirty="0" smtClean="0"/>
            </a:br>
            <a:r>
              <a:rPr lang="en-US" altLang="zh-TW" dirty="0"/>
              <a:t>0937-125575</a:t>
            </a:r>
            <a:endParaRPr lang="en-US" alt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新竹縣關西鎮新力里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坪林國小</a:t>
            </a:r>
            <a:br>
              <a:rPr lang="zh-TW" altLang="en-US" dirty="0"/>
            </a:br>
            <a:r>
              <a:rPr lang="zh-TW" altLang="en-US" dirty="0"/>
              <a:t>地址：坪林</a:t>
            </a:r>
            <a:r>
              <a:rPr lang="en-US" altLang="zh-TW" dirty="0"/>
              <a:t>11</a:t>
            </a:r>
            <a:r>
              <a:rPr lang="zh-TW" altLang="en-US" dirty="0"/>
              <a:t>號</a:t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/>
              <a:t>03-5869310</a:t>
            </a:r>
          </a:p>
          <a:p>
            <a:endParaRPr lang="zh-TW" altLang="en-US" dirty="0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版面配置區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關西鎮公所</a:t>
            </a:r>
            <a:r>
              <a:rPr lang="en-US" altLang="zh-TW" dirty="0" smtClean="0"/>
              <a:t>112</a:t>
            </a:r>
            <a:r>
              <a:rPr lang="zh-TW" altLang="en-US" dirty="0" smtClean="0"/>
              <a:t>年</a:t>
            </a:r>
            <a:r>
              <a:rPr lang="en-US" altLang="zh-TW" dirty="0" smtClean="0"/>
              <a:t>08</a:t>
            </a:r>
            <a:r>
              <a:rPr lang="zh-TW" altLang="en-US" dirty="0" smtClean="0"/>
              <a:t>月  </a:t>
            </a:r>
            <a:r>
              <a:rPr lang="zh-TW" altLang="en-US" dirty="0" smtClean="0"/>
              <a:t>製作</a:t>
            </a:r>
            <a:endParaRPr lang="zh-TW" altLang="en-US" dirty="0"/>
          </a:p>
        </p:txBody>
      </p:sp>
      <p:pic>
        <p:nvPicPr>
          <p:cNvPr id="10" name="圖片 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1246947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1433524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72" y="6164694"/>
            <a:ext cx="439682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4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4971156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496635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t="11215" r="16840" b="22430"/>
          <a:stretch>
            <a:fillRect/>
          </a:stretch>
        </p:blipFill>
        <p:spPr bwMode="auto">
          <a:xfrm>
            <a:off x="3514813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圖片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351481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16" descr="1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圖片 54" descr="圖形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圖片 53" descr="警察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55" descr="250px-Star_of_life2_sv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47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圖片 6" descr="圖示-直升機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81" y="6638758"/>
            <a:ext cx="212878" cy="1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圖片 5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704" y="6177362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圖片 23" descr="畫面剪輯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r="523" b="805"/>
          <a:stretch/>
        </p:blipFill>
        <p:spPr>
          <a:xfrm>
            <a:off x="1863634" y="563563"/>
            <a:ext cx="7898675" cy="5306014"/>
          </a:xfrm>
          <a:prstGeom prst="rect">
            <a:avLst/>
          </a:prstGeom>
        </p:spPr>
      </p:pic>
      <p:sp>
        <p:nvSpPr>
          <p:cNvPr id="25" name="向右箭號 24"/>
          <p:cNvSpPr>
            <a:spLocks noChangeAspect="1"/>
          </p:cNvSpPr>
          <p:nvPr/>
        </p:nvSpPr>
        <p:spPr bwMode="auto">
          <a:xfrm rot="18760291">
            <a:off x="5486059" y="1727041"/>
            <a:ext cx="1298130" cy="420362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" name="文字方塊 41"/>
          <p:cNvSpPr txBox="1">
            <a:spLocks noChangeArrowheads="1"/>
          </p:cNvSpPr>
          <p:nvPr/>
        </p:nvSpPr>
        <p:spPr bwMode="auto">
          <a:xfrm>
            <a:off x="7113240" y="749478"/>
            <a:ext cx="1333562" cy="37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華康儷金黑 Std W8"/>
                <a:cs typeface="華康儷金黑 Std W8"/>
              </a:rPr>
              <a:t>坪林國小</a:t>
            </a:r>
          </a:p>
        </p:txBody>
      </p:sp>
      <p:sp>
        <p:nvSpPr>
          <p:cNvPr id="27" name="文字方塊 42"/>
          <p:cNvSpPr txBox="1"/>
          <p:nvPr/>
        </p:nvSpPr>
        <p:spPr>
          <a:xfrm>
            <a:off x="4837730" y="3724274"/>
            <a:ext cx="1411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>
                <a:latin typeface="微軟正黑體" pitchFamily="34" charset="-120"/>
                <a:ea typeface="華康儷金黑 Std W8"/>
              </a:rPr>
              <a:t>新力里</a:t>
            </a:r>
          </a:p>
        </p:txBody>
      </p:sp>
      <p:sp>
        <p:nvSpPr>
          <p:cNvPr id="28" name="向右箭號 27"/>
          <p:cNvSpPr>
            <a:spLocks noChangeAspect="1"/>
          </p:cNvSpPr>
          <p:nvPr/>
        </p:nvSpPr>
        <p:spPr bwMode="auto">
          <a:xfrm rot="16725410">
            <a:off x="4168121" y="4131927"/>
            <a:ext cx="1001783" cy="420362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9" name="圖片 12" descr="1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034" y="847416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16" y="849453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73" y="80962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新竹縣關西鎮</a:t>
            </a:r>
            <a:r>
              <a:rPr lang="en-US" altLang="zh-TW" dirty="0" smtClean="0"/>
              <a:t>【</a:t>
            </a:r>
            <a:r>
              <a:rPr lang="zh-TW" altLang="en-US" dirty="0"/>
              <a:t>南和里</a:t>
            </a:r>
            <a:r>
              <a:rPr lang="en-US" altLang="zh-TW" dirty="0"/>
              <a:t>】</a:t>
            </a:r>
            <a:r>
              <a:rPr lang="zh-TW" altLang="en-US" dirty="0"/>
              <a:t>簡易疏散避難</a:t>
            </a:r>
            <a:r>
              <a:rPr lang="zh-TW" altLang="en-US" dirty="0" smtClean="0"/>
              <a:t>圖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/>
              <a:t>編號</a:t>
            </a:r>
            <a:r>
              <a:rPr lang="en-US" altLang="zh-TW" dirty="0" smtClean="0">
                <a:latin typeface="華康儷金黑" panose="020B0809000000000000" pitchFamily="49" charset="-120"/>
                <a:ea typeface="華康儷金黑" panose="020B0809000000000000" pitchFamily="49" charset="-120"/>
              </a:rPr>
              <a:t>10004040018(1/1)</a:t>
            </a:r>
            <a:endParaRPr lang="zh-TW" altLang="en-US" dirty="0">
              <a:latin typeface="華康儷金黑" panose="020B0809000000000000" pitchFamily="49" charset="-120"/>
              <a:ea typeface="華康儷金黑" panose="020B0809000000000000" pitchFamily="49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里長</a:t>
            </a:r>
            <a:r>
              <a:rPr lang="zh-TW" altLang="en-US" dirty="0"/>
              <a:t>：陳昌燕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/>
              <a:t>03-5860338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>0920-722206</a:t>
            </a:r>
            <a:endParaRPr lang="en-US" alt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新竹縣關西鎮南和里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南和國小</a:t>
            </a:r>
            <a:br>
              <a:rPr lang="zh-TW" altLang="en-US" dirty="0"/>
            </a:br>
            <a:r>
              <a:rPr lang="zh-TW" altLang="en-US" dirty="0"/>
              <a:t>地址：下南片</a:t>
            </a:r>
            <a:r>
              <a:rPr lang="en-US" altLang="zh-TW" dirty="0"/>
              <a:t>69</a:t>
            </a:r>
            <a:r>
              <a:rPr lang="zh-TW" altLang="en-US" dirty="0"/>
              <a:t>號</a:t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/>
              <a:t>03-5868952</a:t>
            </a:r>
          </a:p>
          <a:p>
            <a:endParaRPr lang="zh-TW" altLang="en-US" dirty="0"/>
          </a:p>
        </p:txBody>
      </p:sp>
      <p:pic>
        <p:nvPicPr>
          <p:cNvPr id="33" name="圖片版面配置區 32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版面配置區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關西鎮公所</a:t>
            </a:r>
            <a:r>
              <a:rPr lang="en-US" altLang="zh-TW" dirty="0" smtClean="0"/>
              <a:t>112</a:t>
            </a:r>
            <a:r>
              <a:rPr lang="zh-TW" altLang="en-US" dirty="0" smtClean="0"/>
              <a:t>年</a:t>
            </a:r>
            <a:r>
              <a:rPr lang="en-US" altLang="zh-TW" dirty="0" smtClean="0"/>
              <a:t>08</a:t>
            </a:r>
            <a:r>
              <a:rPr lang="zh-TW" altLang="en-US" dirty="0" smtClean="0"/>
              <a:t>月  </a:t>
            </a:r>
            <a:r>
              <a:rPr lang="zh-TW" altLang="en-US" dirty="0" smtClean="0"/>
              <a:t>製作</a:t>
            </a:r>
            <a:endParaRPr lang="zh-TW" altLang="en-US" dirty="0"/>
          </a:p>
        </p:txBody>
      </p:sp>
      <p:pic>
        <p:nvPicPr>
          <p:cNvPr id="9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1620101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1246947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1433524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4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72" y="6164694"/>
            <a:ext cx="439682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4971156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496635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t="11215" r="16840" b="22430"/>
          <a:stretch>
            <a:fillRect/>
          </a:stretch>
        </p:blipFill>
        <p:spPr bwMode="auto">
          <a:xfrm>
            <a:off x="3514813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351481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16" descr="1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圖片 54" descr="圖形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圖片 53" descr="警察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55" descr="250px-Star_of_life2_sv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47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圖片 6" descr="圖示-直升機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81" y="6638758"/>
            <a:ext cx="212878" cy="1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圖片 5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704" y="6177362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圖片 23" descr="畫面剪輯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" t="633" r="733" b="1152"/>
          <a:stretch/>
        </p:blipFill>
        <p:spPr>
          <a:xfrm>
            <a:off x="1881051" y="583474"/>
            <a:ext cx="7837715" cy="5303520"/>
          </a:xfrm>
          <a:prstGeom prst="rect">
            <a:avLst/>
          </a:prstGeom>
        </p:spPr>
      </p:pic>
      <p:sp>
        <p:nvSpPr>
          <p:cNvPr id="25" name="向右箭號 24"/>
          <p:cNvSpPr>
            <a:spLocks noChangeAspect="1"/>
          </p:cNvSpPr>
          <p:nvPr/>
        </p:nvSpPr>
        <p:spPr bwMode="auto">
          <a:xfrm rot="667041">
            <a:off x="3853498" y="1843880"/>
            <a:ext cx="1279525" cy="414338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" name="文字方塊 41"/>
          <p:cNvSpPr txBox="1">
            <a:spLocks noChangeArrowheads="1"/>
          </p:cNvSpPr>
          <p:nvPr/>
        </p:nvSpPr>
        <p:spPr bwMode="auto">
          <a:xfrm>
            <a:off x="5549374" y="1961480"/>
            <a:ext cx="1314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華康儷金黑 Std W8"/>
                <a:cs typeface="華康儷金黑 Std W8"/>
              </a:rPr>
              <a:t>南和國小</a:t>
            </a:r>
          </a:p>
        </p:txBody>
      </p:sp>
      <p:sp>
        <p:nvSpPr>
          <p:cNvPr id="27" name="文字方塊 42"/>
          <p:cNvSpPr txBox="1"/>
          <p:nvPr/>
        </p:nvSpPr>
        <p:spPr>
          <a:xfrm>
            <a:off x="4448945" y="3059113"/>
            <a:ext cx="14248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>
                <a:latin typeface="微軟正黑體" pitchFamily="34" charset="-120"/>
                <a:ea typeface="華康儷金黑 Std W8"/>
              </a:rPr>
              <a:t>南和里</a:t>
            </a:r>
          </a:p>
        </p:txBody>
      </p:sp>
      <p:sp>
        <p:nvSpPr>
          <p:cNvPr id="28" name="向右箭號 27"/>
          <p:cNvSpPr>
            <a:spLocks noChangeAspect="1"/>
          </p:cNvSpPr>
          <p:nvPr/>
        </p:nvSpPr>
        <p:spPr bwMode="auto">
          <a:xfrm rot="12294303">
            <a:off x="6977063" y="3019425"/>
            <a:ext cx="1279525" cy="414338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向右箭號 28"/>
          <p:cNvSpPr>
            <a:spLocks noChangeAspect="1"/>
          </p:cNvSpPr>
          <p:nvPr/>
        </p:nvSpPr>
        <p:spPr bwMode="auto">
          <a:xfrm rot="16576369">
            <a:off x="5201444" y="3885407"/>
            <a:ext cx="1279525" cy="414337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0" name="圖片 12" descr="1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925" y="2051049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668" y="2051049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272" y="156069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新竹縣關西鎮</a:t>
            </a:r>
            <a:r>
              <a:rPr lang="en-US" altLang="zh-TW" dirty="0" smtClean="0"/>
              <a:t>【</a:t>
            </a:r>
            <a:r>
              <a:rPr lang="zh-TW" altLang="en-US" dirty="0"/>
              <a:t>東山里</a:t>
            </a:r>
            <a:r>
              <a:rPr lang="en-US" altLang="zh-TW" dirty="0"/>
              <a:t>】</a:t>
            </a:r>
            <a:r>
              <a:rPr lang="zh-TW" altLang="en-US" dirty="0"/>
              <a:t>簡易疏散避難</a:t>
            </a:r>
            <a:r>
              <a:rPr lang="zh-TW" altLang="en-US" dirty="0" smtClean="0"/>
              <a:t>圖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/>
              <a:t>編號</a:t>
            </a:r>
            <a:r>
              <a:rPr lang="en-US" altLang="zh-TW" dirty="0" smtClean="0">
                <a:latin typeface="華康儷金黑" panose="020B0809000000000000" pitchFamily="49" charset="-120"/>
                <a:ea typeface="華康儷金黑" panose="020B0809000000000000" pitchFamily="49" charset="-120"/>
              </a:rPr>
              <a:t>10004040019(1/1)</a:t>
            </a:r>
            <a:endParaRPr lang="zh-TW" altLang="en-US" dirty="0">
              <a:latin typeface="華康儷金黑" panose="020B0809000000000000" pitchFamily="49" charset="-120"/>
              <a:ea typeface="華康儷金黑" panose="020B0809000000000000" pitchFamily="49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里長：吳成崇</a:t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 smtClean="0"/>
              <a:t>03-5170394</a:t>
            </a:r>
            <a:br>
              <a:rPr lang="en-US" altLang="zh-TW" dirty="0" smtClean="0"/>
            </a:br>
            <a:r>
              <a:rPr lang="en-US" altLang="zh-TW" dirty="0" smtClean="0"/>
              <a:t>0938-669465</a:t>
            </a:r>
            <a:endParaRPr lang="en-US" alt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新竹縣</a:t>
            </a:r>
            <a:r>
              <a:rPr lang="zh-TW" altLang="en-US" dirty="0" smtClean="0"/>
              <a:t>關西</a:t>
            </a:r>
            <a:r>
              <a:rPr lang="zh-TW" altLang="en-US" dirty="0"/>
              <a:t>鎮東山里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東安國小</a:t>
            </a:r>
            <a:br>
              <a:rPr lang="zh-TW" altLang="en-US" dirty="0"/>
            </a:br>
            <a:r>
              <a:rPr lang="zh-TW" altLang="en-US" dirty="0"/>
              <a:t>地址：中山東路</a:t>
            </a:r>
            <a:r>
              <a:rPr lang="en-US" altLang="zh-TW" dirty="0"/>
              <a:t>40</a:t>
            </a:r>
            <a:r>
              <a:rPr lang="zh-TW" altLang="en-US" dirty="0"/>
              <a:t>號</a:t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/>
              <a:t>03-5872177</a:t>
            </a:r>
          </a:p>
          <a:p>
            <a:r>
              <a:rPr lang="zh-TW" altLang="en-US" dirty="0"/>
              <a:t>關西高中</a:t>
            </a:r>
            <a:br>
              <a:rPr lang="zh-TW" altLang="en-US" dirty="0"/>
            </a:br>
            <a:r>
              <a:rPr lang="zh-TW" altLang="en-US" dirty="0"/>
              <a:t>地址：中山東路</a:t>
            </a:r>
            <a:r>
              <a:rPr lang="en-US" altLang="zh-TW" dirty="0"/>
              <a:t>2</a:t>
            </a:r>
            <a:r>
              <a:rPr lang="zh-TW" altLang="en-US" dirty="0"/>
              <a:t>號</a:t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/>
              <a:t>03-5872049</a:t>
            </a:r>
          </a:p>
          <a:p>
            <a:endParaRPr lang="zh-TW" altLang="en-US" dirty="0"/>
          </a:p>
        </p:txBody>
      </p:sp>
      <p:pic>
        <p:nvPicPr>
          <p:cNvPr id="40" name="圖片版面配置區 39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版面配置區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關西鎮公所</a:t>
            </a:r>
            <a:r>
              <a:rPr lang="en-US" altLang="zh-TW" dirty="0" smtClean="0"/>
              <a:t>112</a:t>
            </a:r>
            <a:r>
              <a:rPr lang="zh-TW" altLang="en-US" dirty="0" smtClean="0"/>
              <a:t>年</a:t>
            </a:r>
            <a:r>
              <a:rPr lang="en-US" altLang="zh-TW" dirty="0" smtClean="0"/>
              <a:t>08</a:t>
            </a:r>
            <a:r>
              <a:rPr lang="zh-TW" altLang="en-US" dirty="0" smtClean="0"/>
              <a:t>月  </a:t>
            </a:r>
            <a:r>
              <a:rPr lang="zh-TW" altLang="en-US" dirty="0" smtClean="0"/>
              <a:t>製作</a:t>
            </a:r>
            <a:endParaRPr lang="zh-TW" altLang="en-US" dirty="0"/>
          </a:p>
        </p:txBody>
      </p:sp>
      <p:pic>
        <p:nvPicPr>
          <p:cNvPr id="9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1620101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1246947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1433524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4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72" y="6164694"/>
            <a:ext cx="439682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4971156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496635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t="11215" r="16840" b="22430"/>
          <a:stretch>
            <a:fillRect/>
          </a:stretch>
        </p:blipFill>
        <p:spPr bwMode="auto">
          <a:xfrm>
            <a:off x="3514813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351481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16" descr="1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圖片 54" descr="圖形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圖片 53" descr="警察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55" descr="250px-Star_of_life2_sv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47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圖片 6" descr="圖示-直升機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81" y="6638758"/>
            <a:ext cx="212878" cy="1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圖片 5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704" y="6177362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1620101" y="573001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1246947" y="573001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1433524" y="573001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圖片 26" descr="畫面剪輯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" r="1008" b="1318"/>
          <a:stretch/>
        </p:blipFill>
        <p:spPr>
          <a:xfrm>
            <a:off x="1856656" y="583474"/>
            <a:ext cx="7896944" cy="5294812"/>
          </a:xfrm>
          <a:prstGeom prst="rect">
            <a:avLst/>
          </a:prstGeom>
        </p:spPr>
      </p:pic>
      <p:sp>
        <p:nvSpPr>
          <p:cNvPr id="28" name="向右箭號 27"/>
          <p:cNvSpPr>
            <a:spLocks noChangeAspect="1"/>
          </p:cNvSpPr>
          <p:nvPr/>
        </p:nvSpPr>
        <p:spPr bwMode="auto">
          <a:xfrm rot="10622334">
            <a:off x="3530923" y="2946142"/>
            <a:ext cx="1279525" cy="414337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文字方塊 41"/>
          <p:cNvSpPr txBox="1">
            <a:spLocks noChangeArrowheads="1"/>
          </p:cNvSpPr>
          <p:nvPr/>
        </p:nvSpPr>
        <p:spPr bwMode="auto">
          <a:xfrm>
            <a:off x="2223556" y="3005558"/>
            <a:ext cx="1314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華康儷金黑 Std W8"/>
                <a:cs typeface="華康儷金黑 Std W8"/>
              </a:rPr>
              <a:t>東安國小</a:t>
            </a:r>
          </a:p>
        </p:txBody>
      </p:sp>
      <p:sp>
        <p:nvSpPr>
          <p:cNvPr id="30" name="文字方塊 42"/>
          <p:cNvSpPr txBox="1"/>
          <p:nvPr/>
        </p:nvSpPr>
        <p:spPr>
          <a:xfrm>
            <a:off x="5457056" y="3887788"/>
            <a:ext cx="14850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>
                <a:latin typeface="微軟正黑體" pitchFamily="34" charset="-120"/>
                <a:ea typeface="華康儷金黑 Std W8"/>
              </a:rPr>
              <a:t>東山里</a:t>
            </a:r>
          </a:p>
        </p:txBody>
      </p:sp>
      <p:sp>
        <p:nvSpPr>
          <p:cNvPr id="31" name="向右箭號 30"/>
          <p:cNvSpPr>
            <a:spLocks noChangeAspect="1"/>
          </p:cNvSpPr>
          <p:nvPr/>
        </p:nvSpPr>
        <p:spPr bwMode="auto">
          <a:xfrm rot="9218875">
            <a:off x="7171397" y="2490858"/>
            <a:ext cx="1279525" cy="414337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2" name="圖片 12" descr="1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353" y="3082353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348" y="3082353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圖片 53" descr="警察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081" y="2806129"/>
            <a:ext cx="179388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文字方塊 41"/>
          <p:cNvSpPr txBox="1">
            <a:spLocks noChangeArrowheads="1"/>
          </p:cNvSpPr>
          <p:nvPr/>
        </p:nvSpPr>
        <p:spPr bwMode="auto">
          <a:xfrm>
            <a:off x="2629099" y="2699850"/>
            <a:ext cx="1314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華康儷金黑 Std W8"/>
                <a:cs typeface="華康儷金黑 Std W8"/>
              </a:rPr>
              <a:t>關西高中</a:t>
            </a:r>
          </a:p>
        </p:txBody>
      </p:sp>
      <p:pic>
        <p:nvPicPr>
          <p:cNvPr id="36" name="圖片 12" descr="1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12" y="2794321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577" y="2794321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02" y="1991839"/>
            <a:ext cx="720000" cy="720000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54" y="3313001"/>
            <a:ext cx="720000" cy="720000"/>
          </a:xfrm>
          <a:prstGeom prst="rect">
            <a:avLst/>
          </a:prstGeom>
        </p:spPr>
      </p:pic>
      <p:sp>
        <p:nvSpPr>
          <p:cNvPr id="41" name="文字方塊 102"/>
          <p:cNvSpPr txBox="1">
            <a:spLocks noChangeArrowheads="1"/>
          </p:cNvSpPr>
          <p:nvPr/>
        </p:nvSpPr>
        <p:spPr bwMode="auto">
          <a:xfrm>
            <a:off x="1878334" y="2567590"/>
            <a:ext cx="8976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東</a:t>
            </a:r>
            <a:r>
              <a:rPr lang="zh-TW" altLang="en-US" sz="1400" b="1" dirty="0">
                <a:solidFill>
                  <a:srgbClr val="0000FF"/>
                </a:solidFill>
                <a:ea typeface="華康儷金黑 Std W8"/>
                <a:cs typeface="華康儷金黑 Std W8"/>
              </a:rPr>
              <a:t>安</a:t>
            </a:r>
            <a:r>
              <a:rPr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派出所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</p:spTree>
    <p:extLst>
      <p:ext uri="{BB962C8B-B14F-4D97-AF65-F5344CB8AC3E}">
        <p14:creationId xmlns:p14="http://schemas.microsoft.com/office/powerpoint/2010/main" val="371327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新竹縣關西鎮</a:t>
            </a:r>
            <a:r>
              <a:rPr lang="en-US" altLang="zh-TW" dirty="0" smtClean="0"/>
              <a:t>【</a:t>
            </a:r>
            <a:r>
              <a:rPr lang="en-US" altLang="zh-TW" dirty="0" err="1" smtClean="0"/>
              <a:t>西安</a:t>
            </a:r>
            <a:r>
              <a:rPr lang="zh-TW" altLang="en-US" dirty="0" smtClean="0"/>
              <a:t>里</a:t>
            </a:r>
            <a:r>
              <a:rPr lang="en-US" altLang="zh-TW" dirty="0"/>
              <a:t>】</a:t>
            </a:r>
            <a:r>
              <a:rPr lang="zh-TW" altLang="en-US" dirty="0"/>
              <a:t>簡易疏散避難</a:t>
            </a:r>
            <a:r>
              <a:rPr lang="zh-TW" altLang="en-US" dirty="0" smtClean="0"/>
              <a:t>圖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/>
              <a:t>編號</a:t>
            </a:r>
            <a:r>
              <a:rPr lang="en-US" altLang="zh-TW" dirty="0" smtClean="0">
                <a:latin typeface="華康儷金黑" panose="020B0809000000000000" pitchFamily="49" charset="-120"/>
                <a:ea typeface="華康儷金黑" panose="020B0809000000000000" pitchFamily="49" charset="-120"/>
              </a:rPr>
              <a:t>10004040002(1/1)</a:t>
            </a:r>
            <a:endParaRPr lang="zh-TW" altLang="en-US" dirty="0">
              <a:latin typeface="華康儷金黑" panose="020B0809000000000000" pitchFamily="49" charset="-120"/>
              <a:ea typeface="華康儷金黑" panose="020B0809000000000000" pitchFamily="49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里長：</a:t>
            </a:r>
            <a:r>
              <a:rPr lang="zh-TW" altLang="en-US" dirty="0"/>
              <a:t>羅吉森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 smtClean="0"/>
              <a:t>03-5877341</a:t>
            </a:r>
            <a:br>
              <a:rPr lang="en-US" altLang="zh-TW" dirty="0" smtClean="0"/>
            </a:br>
            <a:r>
              <a:rPr lang="en-US" altLang="zh-TW" dirty="0"/>
              <a:t>0933-793808</a:t>
            </a:r>
            <a:endParaRPr lang="en-US" alt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新竹縣</a:t>
            </a:r>
            <a:r>
              <a:rPr lang="zh-TW" altLang="en-US" dirty="0" smtClean="0"/>
              <a:t>關西鎮西安里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關西國小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地址：中山路</a:t>
            </a:r>
            <a:r>
              <a:rPr lang="en-US" altLang="zh-TW" dirty="0"/>
              <a:t>126</a:t>
            </a:r>
            <a:r>
              <a:rPr lang="zh-TW" altLang="en-US" dirty="0"/>
              <a:t>號</a:t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/>
              <a:t>03-5872028</a:t>
            </a:r>
          </a:p>
          <a:p>
            <a:endParaRPr lang="zh-TW" altLang="en-US" dirty="0"/>
          </a:p>
        </p:txBody>
      </p:sp>
      <p:pic>
        <p:nvPicPr>
          <p:cNvPr id="35" name="圖片版面配置區 3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版面配置區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關西鎮公所</a:t>
            </a:r>
            <a:r>
              <a:rPr lang="en-US" altLang="zh-TW" dirty="0" smtClean="0"/>
              <a:t>112</a:t>
            </a:r>
            <a:r>
              <a:rPr lang="zh-TW" altLang="en-US" dirty="0" smtClean="0"/>
              <a:t>年</a:t>
            </a:r>
            <a:r>
              <a:rPr lang="en-US" altLang="zh-TW" dirty="0" smtClean="0"/>
              <a:t>08</a:t>
            </a:r>
            <a:r>
              <a:rPr lang="zh-TW" altLang="en-US" dirty="0" smtClean="0"/>
              <a:t>月  </a:t>
            </a:r>
            <a:r>
              <a:rPr lang="zh-TW" altLang="en-US" dirty="0" smtClean="0"/>
              <a:t>製作</a:t>
            </a:r>
            <a:endParaRPr lang="zh-TW" altLang="en-US" dirty="0"/>
          </a:p>
        </p:txBody>
      </p:sp>
      <p:pic>
        <p:nvPicPr>
          <p:cNvPr id="9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1620101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1246947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1433524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4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72" y="6164694"/>
            <a:ext cx="439682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4971156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496635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t="11215" r="16840" b="22430"/>
          <a:stretch>
            <a:fillRect/>
          </a:stretch>
        </p:blipFill>
        <p:spPr bwMode="auto">
          <a:xfrm>
            <a:off x="3514813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351481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16" descr="1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圖片 54" descr="圖形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圖片 53" descr="警察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55" descr="250px-Star_of_life2_sv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47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圖片 6" descr="圖示-直升機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81" y="6638758"/>
            <a:ext cx="212878" cy="1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圖片 5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704" y="6177362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圖片 23" descr="畫面剪輯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25" y="626046"/>
            <a:ext cx="7931164" cy="5251226"/>
          </a:xfrm>
          <a:prstGeom prst="rect">
            <a:avLst/>
          </a:prstGeom>
        </p:spPr>
      </p:pic>
      <p:sp>
        <p:nvSpPr>
          <p:cNvPr id="25" name="文字方塊 42"/>
          <p:cNvSpPr txBox="1"/>
          <p:nvPr/>
        </p:nvSpPr>
        <p:spPr>
          <a:xfrm>
            <a:off x="4865688" y="2481263"/>
            <a:ext cx="1527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>
                <a:latin typeface="微軟正黑體" pitchFamily="34" charset="-120"/>
                <a:ea typeface="華康儷金黑 Std W8"/>
              </a:rPr>
              <a:t>西安里</a:t>
            </a:r>
          </a:p>
        </p:txBody>
      </p:sp>
      <p:pic>
        <p:nvPicPr>
          <p:cNvPr id="26" name="圖片 4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981" flipV="1">
            <a:off x="3318745" y="2665264"/>
            <a:ext cx="1326516" cy="54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圖片 12" descr="1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40" y="3398222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0" y="3398222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圖片 6" descr="圖示-直升機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01" y="3621739"/>
            <a:ext cx="21272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圖片 5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748" y="3122884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圖片 53" descr="警察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460" y="3348359"/>
            <a:ext cx="180000" cy="18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圖片 31" descr="250px-Star_of_life2_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460" y="3587092"/>
            <a:ext cx="180000" cy="18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文字方塊 102"/>
          <p:cNvSpPr txBox="1">
            <a:spLocks noChangeArrowheads="1"/>
          </p:cNvSpPr>
          <p:nvPr/>
        </p:nvSpPr>
        <p:spPr bwMode="auto">
          <a:xfrm>
            <a:off x="6113368" y="3061226"/>
            <a:ext cx="109855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 dirty="0">
                <a:solidFill>
                  <a:srgbClr val="FF0000"/>
                </a:solidFill>
                <a:ea typeface="華康儷金黑 Std W8"/>
                <a:cs typeface="華康儷金黑 Std W8"/>
              </a:rPr>
              <a:t>關西國小</a:t>
            </a:r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41" y="3776008"/>
            <a:ext cx="720000" cy="720000"/>
          </a:xfrm>
          <a:prstGeom prst="rect">
            <a:avLst/>
          </a:prstGeom>
        </p:spPr>
      </p:pic>
      <p:sp>
        <p:nvSpPr>
          <p:cNvPr id="36" name="文字方塊 102"/>
          <p:cNvSpPr txBox="1">
            <a:spLocks noChangeArrowheads="1"/>
          </p:cNvSpPr>
          <p:nvPr/>
        </p:nvSpPr>
        <p:spPr bwMode="auto">
          <a:xfrm>
            <a:off x="4697608" y="3771195"/>
            <a:ext cx="107721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關西鎮衛生所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  <p:sp>
        <p:nvSpPr>
          <p:cNvPr id="37" name="文字方塊 102"/>
          <p:cNvSpPr txBox="1">
            <a:spLocks noChangeArrowheads="1"/>
          </p:cNvSpPr>
          <p:nvPr/>
        </p:nvSpPr>
        <p:spPr bwMode="auto">
          <a:xfrm>
            <a:off x="4681318" y="3116474"/>
            <a:ext cx="8976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關西分駐所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  <p:sp>
        <p:nvSpPr>
          <p:cNvPr id="38" name="文字方塊 102"/>
          <p:cNvSpPr txBox="1">
            <a:spLocks noChangeArrowheads="1"/>
          </p:cNvSpPr>
          <p:nvPr/>
        </p:nvSpPr>
        <p:spPr bwMode="auto">
          <a:xfrm>
            <a:off x="7262033" y="3314507"/>
            <a:ext cx="8976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關西鎮公所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</p:spTree>
    <p:extLst>
      <p:ext uri="{BB962C8B-B14F-4D97-AF65-F5344CB8AC3E}">
        <p14:creationId xmlns:p14="http://schemas.microsoft.com/office/powerpoint/2010/main" val="24373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新竹縣關西鎮</a:t>
            </a:r>
            <a:r>
              <a:rPr lang="en-US" altLang="zh-TW" dirty="0" smtClean="0"/>
              <a:t>【</a:t>
            </a:r>
            <a:r>
              <a:rPr lang="zh-TW" altLang="en-US" dirty="0"/>
              <a:t>南新里</a:t>
            </a:r>
            <a:r>
              <a:rPr lang="en-US" altLang="zh-TW" dirty="0"/>
              <a:t>】</a:t>
            </a:r>
            <a:r>
              <a:rPr lang="zh-TW" altLang="en-US" dirty="0"/>
              <a:t>簡易疏散避難</a:t>
            </a:r>
            <a:r>
              <a:rPr lang="zh-TW" altLang="en-US" dirty="0" smtClean="0"/>
              <a:t>圖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/>
              <a:t>編號</a:t>
            </a:r>
            <a:r>
              <a:rPr lang="en-US" altLang="zh-TW" dirty="0" smtClean="0">
                <a:latin typeface="華康儷金黑" panose="020B0809000000000000" pitchFamily="49" charset="-120"/>
                <a:ea typeface="華康儷金黑" panose="020B0809000000000000" pitchFamily="49" charset="-120"/>
              </a:rPr>
              <a:t>10004040020(1/1)</a:t>
            </a:r>
            <a:endParaRPr lang="zh-TW" altLang="en-US" dirty="0">
              <a:latin typeface="華康儷金黑" panose="020B0809000000000000" pitchFamily="49" charset="-120"/>
              <a:ea typeface="華康儷金黑" panose="020B0809000000000000" pitchFamily="49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里長</a:t>
            </a:r>
            <a:r>
              <a:rPr lang="zh-TW" altLang="en-US" dirty="0"/>
              <a:t>：蘇斌文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/>
              <a:t>03-5873852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>0910-084604</a:t>
            </a:r>
            <a:endParaRPr lang="en-US" alt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新竹縣關西鎮南新里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東光國小</a:t>
            </a:r>
            <a:br>
              <a:rPr lang="zh-TW" altLang="en-US" dirty="0"/>
            </a:br>
            <a:r>
              <a:rPr lang="zh-TW" altLang="en-US" dirty="0"/>
              <a:t>地址：十六張</a:t>
            </a:r>
            <a:r>
              <a:rPr lang="en-US" altLang="zh-TW" dirty="0"/>
              <a:t>190</a:t>
            </a:r>
            <a:r>
              <a:rPr lang="zh-TW" altLang="en-US" dirty="0"/>
              <a:t>號</a:t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/>
              <a:t>03-5872243</a:t>
            </a:r>
          </a:p>
          <a:p>
            <a:r>
              <a:rPr lang="zh-TW" altLang="en-US" dirty="0"/>
              <a:t>東安國小</a:t>
            </a:r>
            <a:br>
              <a:rPr lang="zh-TW" altLang="en-US" dirty="0"/>
            </a:br>
            <a:r>
              <a:rPr lang="zh-TW" altLang="en-US" dirty="0"/>
              <a:t>地址：中山東路</a:t>
            </a:r>
            <a:r>
              <a:rPr lang="en-US" altLang="zh-TW" dirty="0"/>
              <a:t>40</a:t>
            </a:r>
            <a:r>
              <a:rPr lang="zh-TW" altLang="en-US" dirty="0"/>
              <a:t>號</a:t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/>
              <a:t>03-5872177</a:t>
            </a:r>
          </a:p>
          <a:p>
            <a:endParaRPr lang="zh-TW" altLang="en-US" dirty="0"/>
          </a:p>
        </p:txBody>
      </p:sp>
      <p:pic>
        <p:nvPicPr>
          <p:cNvPr id="40" name="圖片版面配置區 39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版面配置區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關西鎮公所</a:t>
            </a:r>
            <a:r>
              <a:rPr lang="en-US" altLang="zh-TW" dirty="0" smtClean="0"/>
              <a:t>112</a:t>
            </a:r>
            <a:r>
              <a:rPr lang="zh-TW" altLang="en-US" dirty="0" smtClean="0"/>
              <a:t>年</a:t>
            </a:r>
            <a:r>
              <a:rPr lang="en-US" altLang="zh-TW" dirty="0" smtClean="0"/>
              <a:t>08</a:t>
            </a:r>
            <a:r>
              <a:rPr lang="zh-TW" altLang="en-US" dirty="0" smtClean="0"/>
              <a:t>月  </a:t>
            </a:r>
            <a:r>
              <a:rPr lang="zh-TW" altLang="en-US" dirty="0" smtClean="0"/>
              <a:t>製作</a:t>
            </a:r>
            <a:endParaRPr lang="zh-TW" altLang="en-US" dirty="0"/>
          </a:p>
        </p:txBody>
      </p:sp>
      <p:pic>
        <p:nvPicPr>
          <p:cNvPr id="9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1620101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1246947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1433524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4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72" y="6164694"/>
            <a:ext cx="439682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4971156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496635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t="11215" r="16840" b="22430"/>
          <a:stretch>
            <a:fillRect/>
          </a:stretch>
        </p:blipFill>
        <p:spPr bwMode="auto">
          <a:xfrm>
            <a:off x="3514813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351481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16" descr="1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圖片 54" descr="圖形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圖片 53" descr="警察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55" descr="250px-Star_of_life2_sv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47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圖片 6" descr="圖示-直升機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81" y="6638758"/>
            <a:ext cx="212878" cy="1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圖片 5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704" y="6177362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1620101" y="573001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1246947" y="573001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1433524" y="573001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圖片 26" descr="畫面剪輯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t="475" b="1131"/>
          <a:stretch/>
        </p:blipFill>
        <p:spPr>
          <a:xfrm>
            <a:off x="1863634" y="574766"/>
            <a:ext cx="7913778" cy="5286104"/>
          </a:xfrm>
          <a:prstGeom prst="rect">
            <a:avLst/>
          </a:prstGeom>
        </p:spPr>
      </p:pic>
      <p:sp>
        <p:nvSpPr>
          <p:cNvPr id="28" name="向右箭號 27"/>
          <p:cNvSpPr>
            <a:spLocks noChangeAspect="1"/>
          </p:cNvSpPr>
          <p:nvPr/>
        </p:nvSpPr>
        <p:spPr bwMode="auto">
          <a:xfrm rot="17774913">
            <a:off x="3884613" y="2809875"/>
            <a:ext cx="1277937" cy="414338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文字方塊 41"/>
          <p:cNvSpPr txBox="1">
            <a:spLocks noChangeArrowheads="1"/>
          </p:cNvSpPr>
          <p:nvPr/>
        </p:nvSpPr>
        <p:spPr bwMode="auto">
          <a:xfrm>
            <a:off x="7617296" y="620688"/>
            <a:ext cx="1314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華康儷金黑 Std W8"/>
                <a:cs typeface="華康儷金黑 Std W8"/>
              </a:rPr>
              <a:t>東安國小</a:t>
            </a:r>
          </a:p>
        </p:txBody>
      </p:sp>
      <p:sp>
        <p:nvSpPr>
          <p:cNvPr id="30" name="文字方塊 42"/>
          <p:cNvSpPr txBox="1"/>
          <p:nvPr/>
        </p:nvSpPr>
        <p:spPr>
          <a:xfrm>
            <a:off x="4106863" y="3970338"/>
            <a:ext cx="13501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>
                <a:latin typeface="微軟正黑體" pitchFamily="34" charset="-120"/>
                <a:ea typeface="華康儷金黑 Std W8"/>
              </a:rPr>
              <a:t>南新里</a:t>
            </a:r>
          </a:p>
        </p:txBody>
      </p:sp>
      <p:sp>
        <p:nvSpPr>
          <p:cNvPr id="31" name="文字方塊 41"/>
          <p:cNvSpPr txBox="1">
            <a:spLocks noChangeArrowheads="1"/>
          </p:cNvSpPr>
          <p:nvPr/>
        </p:nvSpPr>
        <p:spPr bwMode="auto">
          <a:xfrm>
            <a:off x="6681192" y="2276872"/>
            <a:ext cx="1314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華康儷金黑 Std W8"/>
                <a:cs typeface="華康儷金黑 Std W8"/>
              </a:rPr>
              <a:t>東光國小</a:t>
            </a:r>
          </a:p>
        </p:txBody>
      </p:sp>
      <p:sp>
        <p:nvSpPr>
          <p:cNvPr id="32" name="向右箭號 31"/>
          <p:cNvSpPr>
            <a:spLocks noChangeAspect="1"/>
          </p:cNvSpPr>
          <p:nvPr/>
        </p:nvSpPr>
        <p:spPr bwMode="auto">
          <a:xfrm rot="16754861">
            <a:off x="4897263" y="3964398"/>
            <a:ext cx="2405062" cy="473075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3" name="向右箭號 32"/>
          <p:cNvSpPr>
            <a:spLocks noChangeAspect="1"/>
          </p:cNvSpPr>
          <p:nvPr/>
        </p:nvSpPr>
        <p:spPr bwMode="auto">
          <a:xfrm rot="18296911">
            <a:off x="6638053" y="1305719"/>
            <a:ext cx="984250" cy="414337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4" name="圖片 12" descr="1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359" y="2369156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58" y="2363773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圖片 12" descr="1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96" y="726368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719" y="729103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453" y="944925"/>
            <a:ext cx="720000" cy="720000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00" y="222618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圖片 26" descr="畫面剪輯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8"/>
          <a:stretch/>
        </p:blipFill>
        <p:spPr>
          <a:xfrm>
            <a:off x="1858580" y="563564"/>
            <a:ext cx="7918956" cy="5210220"/>
          </a:xfrm>
          <a:prstGeom prst="rect">
            <a:avLst/>
          </a:prstGeom>
        </p:spPr>
      </p:pic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新竹縣關西鎮</a:t>
            </a:r>
            <a:r>
              <a:rPr lang="en-US" altLang="zh-TW" dirty="0" smtClean="0"/>
              <a:t>【</a:t>
            </a:r>
            <a:r>
              <a:rPr lang="zh-TW" altLang="en-US" dirty="0"/>
              <a:t>東平里</a:t>
            </a:r>
            <a:r>
              <a:rPr lang="en-US" altLang="zh-TW" dirty="0"/>
              <a:t>】</a:t>
            </a:r>
            <a:r>
              <a:rPr lang="zh-TW" altLang="en-US" dirty="0"/>
              <a:t>簡易疏散避難</a:t>
            </a:r>
            <a:r>
              <a:rPr lang="zh-TW" altLang="en-US" dirty="0" smtClean="0"/>
              <a:t>圖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/>
              <a:t>編號</a:t>
            </a:r>
            <a:r>
              <a:rPr lang="en-US" altLang="zh-TW" dirty="0" smtClean="0">
                <a:latin typeface="華康儷金黑" panose="020B0809000000000000" pitchFamily="49" charset="-120"/>
                <a:ea typeface="華康儷金黑" panose="020B0809000000000000" pitchFamily="49" charset="-120"/>
              </a:rPr>
              <a:t>10004040021(1/1)</a:t>
            </a:r>
            <a:endParaRPr lang="zh-TW" altLang="en-US" dirty="0">
              <a:latin typeface="華康儷金黑" panose="020B0809000000000000" pitchFamily="49" charset="-120"/>
              <a:ea typeface="華康儷金黑" panose="020B0809000000000000" pitchFamily="49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里長：鄧光明</a:t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 smtClean="0"/>
              <a:t>03-5880338</a:t>
            </a:r>
            <a:br>
              <a:rPr lang="en-US" altLang="zh-TW" dirty="0" smtClean="0"/>
            </a:br>
            <a:r>
              <a:rPr lang="en-US" altLang="zh-TW" dirty="0" smtClean="0"/>
              <a:t>0935-097522</a:t>
            </a:r>
            <a:endParaRPr lang="en-US" alt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新竹縣關西鎮東平里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太平國小</a:t>
            </a:r>
            <a:br>
              <a:rPr lang="zh-TW" altLang="en-US" dirty="0"/>
            </a:br>
            <a:r>
              <a:rPr lang="zh-TW" altLang="en-US" dirty="0"/>
              <a:t>地址：大旱坑</a:t>
            </a:r>
            <a:r>
              <a:rPr lang="en-US" altLang="zh-TW" dirty="0"/>
              <a:t>27</a:t>
            </a:r>
            <a:r>
              <a:rPr lang="zh-TW" altLang="en-US" dirty="0"/>
              <a:t>號</a:t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/>
              <a:t>03-5882634</a:t>
            </a:r>
          </a:p>
          <a:p>
            <a:r>
              <a:rPr lang="zh-TW" altLang="en-US" dirty="0"/>
              <a:t>三和國小</a:t>
            </a:r>
            <a:br>
              <a:rPr lang="zh-TW" altLang="en-US" dirty="0"/>
            </a:br>
            <a:r>
              <a:rPr lang="zh-TW" altLang="en-US" dirty="0"/>
              <a:t>地址：三和村直坑</a:t>
            </a:r>
            <a:r>
              <a:rPr lang="en-US" altLang="zh-TW" dirty="0"/>
              <a:t>39</a:t>
            </a:r>
            <a:r>
              <a:rPr lang="zh-TW" altLang="en-US" dirty="0"/>
              <a:t>號</a:t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/>
              <a:t>03-4792154#51</a:t>
            </a:r>
          </a:p>
          <a:p>
            <a:endParaRPr lang="zh-TW" altLang="en-US" dirty="0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版面配置區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關西鎮公所</a:t>
            </a:r>
            <a:r>
              <a:rPr lang="en-US" altLang="zh-TW" dirty="0" smtClean="0"/>
              <a:t>112</a:t>
            </a:r>
            <a:r>
              <a:rPr lang="zh-TW" altLang="en-US" dirty="0" smtClean="0"/>
              <a:t>年</a:t>
            </a:r>
            <a:r>
              <a:rPr lang="en-US" altLang="zh-TW" dirty="0" smtClean="0"/>
              <a:t>08</a:t>
            </a:r>
            <a:r>
              <a:rPr lang="zh-TW" altLang="en-US" dirty="0" smtClean="0"/>
              <a:t>月  </a:t>
            </a:r>
            <a:r>
              <a:rPr lang="zh-TW" altLang="en-US" dirty="0" smtClean="0"/>
              <a:t>製作</a:t>
            </a:r>
            <a:endParaRPr lang="zh-TW" altLang="en-US" dirty="0"/>
          </a:p>
        </p:txBody>
      </p:sp>
      <p:pic>
        <p:nvPicPr>
          <p:cNvPr id="10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1246947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1433524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4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72" y="6164694"/>
            <a:ext cx="439682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4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4971156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496635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4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t="11215" r="16840" b="22430"/>
          <a:stretch>
            <a:fillRect/>
          </a:stretch>
        </p:blipFill>
        <p:spPr bwMode="auto">
          <a:xfrm>
            <a:off x="3514813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351481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16" descr="1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圖片 11" descr="1021室外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圖片 54" descr="圖形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圖片 53" descr="警察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55" descr="250px-Star_of_life2_sv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47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圖片 6" descr="圖示-直升機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81" y="6638758"/>
            <a:ext cx="212878" cy="1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圖片 5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704" y="6177362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1246947" y="573001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1433524" y="573001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向右箭號 27"/>
          <p:cNvSpPr>
            <a:spLocks noChangeAspect="1"/>
          </p:cNvSpPr>
          <p:nvPr/>
        </p:nvSpPr>
        <p:spPr bwMode="auto">
          <a:xfrm rot="20664233">
            <a:off x="7284581" y="1662096"/>
            <a:ext cx="1249362" cy="414338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文字方塊 41"/>
          <p:cNvSpPr txBox="1">
            <a:spLocks noChangeArrowheads="1"/>
          </p:cNvSpPr>
          <p:nvPr/>
        </p:nvSpPr>
        <p:spPr bwMode="auto">
          <a:xfrm>
            <a:off x="3350518" y="3779193"/>
            <a:ext cx="1314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華康儷金黑 Std W8"/>
                <a:cs typeface="華康儷金黑 Std W8"/>
              </a:rPr>
              <a:t>太平國小</a:t>
            </a:r>
          </a:p>
        </p:txBody>
      </p:sp>
      <p:sp>
        <p:nvSpPr>
          <p:cNvPr id="30" name="文字方塊 42"/>
          <p:cNvSpPr txBox="1"/>
          <p:nvPr/>
        </p:nvSpPr>
        <p:spPr>
          <a:xfrm>
            <a:off x="5631855" y="3933056"/>
            <a:ext cx="13373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>
                <a:latin typeface="微軟正黑體" pitchFamily="34" charset="-120"/>
                <a:ea typeface="華康儷金黑 Std W8"/>
              </a:rPr>
              <a:t>東平里</a:t>
            </a:r>
          </a:p>
        </p:txBody>
      </p:sp>
      <p:sp>
        <p:nvSpPr>
          <p:cNvPr id="31" name="文字方塊 41"/>
          <p:cNvSpPr txBox="1">
            <a:spLocks noChangeArrowheads="1"/>
          </p:cNvSpPr>
          <p:nvPr/>
        </p:nvSpPr>
        <p:spPr bwMode="auto">
          <a:xfrm>
            <a:off x="8505632" y="1028334"/>
            <a:ext cx="1314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華康儷金黑 Std W8"/>
                <a:cs typeface="華康儷金黑 Std W8"/>
              </a:rPr>
              <a:t>三和國小</a:t>
            </a:r>
          </a:p>
        </p:txBody>
      </p:sp>
      <p:sp>
        <p:nvSpPr>
          <p:cNvPr id="32" name="向右箭號 31"/>
          <p:cNvSpPr>
            <a:spLocks noChangeAspect="1"/>
          </p:cNvSpPr>
          <p:nvPr/>
        </p:nvSpPr>
        <p:spPr bwMode="auto">
          <a:xfrm rot="11569670">
            <a:off x="4275137" y="4101928"/>
            <a:ext cx="1279525" cy="414337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3" name="向右箭號 32"/>
          <p:cNvSpPr>
            <a:spLocks noChangeAspect="1"/>
          </p:cNvSpPr>
          <p:nvPr/>
        </p:nvSpPr>
        <p:spPr bwMode="auto">
          <a:xfrm rot="10800000">
            <a:off x="4429125" y="2902763"/>
            <a:ext cx="1279525" cy="414337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4" name="向右箭號 33"/>
          <p:cNvSpPr>
            <a:spLocks noChangeAspect="1"/>
          </p:cNvSpPr>
          <p:nvPr/>
        </p:nvSpPr>
        <p:spPr bwMode="auto">
          <a:xfrm rot="16558666">
            <a:off x="7283787" y="2918619"/>
            <a:ext cx="1250950" cy="414337"/>
          </a:xfrm>
          <a:prstGeom prst="rightArrow">
            <a:avLst>
              <a:gd name="adj1" fmla="val 32704"/>
              <a:gd name="adj2" fmla="val 56283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5" name="圖片 12" descr="1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025" y="4080248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圖片 11" descr="1021室外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66" y="4080248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圖片 12" descr="1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101" y="793467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圖片 11" descr="1021室外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241" y="793467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06" y="3109932"/>
            <a:ext cx="720000" cy="720000"/>
          </a:xfrm>
          <a:prstGeom prst="rect">
            <a:avLst/>
          </a:prstGeom>
        </p:spPr>
      </p:pic>
      <p:pic>
        <p:nvPicPr>
          <p:cNvPr id="40" name="圖片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642" y="150177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6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 descr="畫面剪輯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3" b="1150"/>
          <a:stretch/>
        </p:blipFill>
        <p:spPr>
          <a:xfrm>
            <a:off x="1863725" y="592183"/>
            <a:ext cx="7913688" cy="5291782"/>
          </a:xfrm>
          <a:prstGeom prst="rect">
            <a:avLst/>
          </a:prstGeom>
        </p:spPr>
      </p:pic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新竹縣關西鎮</a:t>
            </a:r>
            <a:r>
              <a:rPr lang="en-US" altLang="zh-TW" dirty="0" smtClean="0"/>
              <a:t>【</a:t>
            </a:r>
            <a:r>
              <a:rPr lang="en-US" altLang="zh-TW" dirty="0" err="1" smtClean="0"/>
              <a:t>南雄</a:t>
            </a:r>
            <a:r>
              <a:rPr lang="zh-TW" altLang="en-US" dirty="0" smtClean="0"/>
              <a:t>里</a:t>
            </a:r>
            <a:r>
              <a:rPr lang="en-US" altLang="zh-TW" dirty="0"/>
              <a:t>】</a:t>
            </a:r>
            <a:r>
              <a:rPr lang="zh-TW" altLang="en-US" dirty="0"/>
              <a:t>簡易疏散避難</a:t>
            </a:r>
            <a:r>
              <a:rPr lang="zh-TW" altLang="en-US" dirty="0" smtClean="0"/>
              <a:t>圖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/>
              <a:t>編號</a:t>
            </a:r>
            <a:r>
              <a:rPr lang="en-US" altLang="zh-TW" dirty="0" smtClean="0">
                <a:latin typeface="華康儷金黑" panose="020B0809000000000000" pitchFamily="49" charset="-120"/>
                <a:ea typeface="華康儷金黑" panose="020B0809000000000000" pitchFamily="49" charset="-120"/>
              </a:rPr>
              <a:t>10004040003(1/1)</a:t>
            </a:r>
            <a:endParaRPr lang="zh-TW" altLang="en-US" dirty="0">
              <a:latin typeface="華康儷金黑" panose="020B0809000000000000" pitchFamily="49" charset="-120"/>
              <a:ea typeface="華康儷金黑" panose="020B0809000000000000" pitchFamily="49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里長</a:t>
            </a:r>
            <a:r>
              <a:rPr lang="zh-TW" altLang="en-US" dirty="0"/>
              <a:t>：陳謝滿妹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電話</a:t>
            </a:r>
            <a:r>
              <a:rPr lang="zh-TW" altLang="en-US" dirty="0" smtClean="0"/>
              <a:t>：</a:t>
            </a:r>
            <a:r>
              <a:rPr lang="en-US" altLang="zh-TW" dirty="0"/>
              <a:t>03-5876166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>0918-213864</a:t>
            </a:r>
            <a:endParaRPr lang="en-US" altLang="zh-TW" dirty="0" smtClean="0"/>
          </a:p>
          <a:p>
            <a:endParaRPr lang="en-US" alt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新竹縣</a:t>
            </a:r>
            <a:r>
              <a:rPr lang="zh-TW" altLang="en-US" dirty="0" smtClean="0"/>
              <a:t>關西鎮南雄里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 smtClean="0"/>
              <a:t>關西國小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地址：中山路126號</a:t>
            </a:r>
            <a:br>
              <a:rPr lang="en-US" altLang="zh-TW" dirty="0" smtClean="0"/>
            </a:br>
            <a:r>
              <a:rPr lang="en-US" altLang="zh-TW" dirty="0" smtClean="0"/>
              <a:t>電話：03-5872028</a:t>
            </a:r>
            <a:endParaRPr lang="zh-TW" altLang="en-US" dirty="0"/>
          </a:p>
        </p:txBody>
      </p:sp>
      <p:pic>
        <p:nvPicPr>
          <p:cNvPr id="36" name="圖片版面配置區 35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版面配置區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關西鎮公所</a:t>
            </a:r>
            <a:r>
              <a:rPr lang="en-US" altLang="zh-TW" dirty="0" smtClean="0"/>
              <a:t>112</a:t>
            </a:r>
            <a:r>
              <a:rPr lang="zh-TW" altLang="en-US" dirty="0" smtClean="0"/>
              <a:t>年</a:t>
            </a:r>
            <a:r>
              <a:rPr lang="en-US" altLang="zh-TW" dirty="0" smtClean="0"/>
              <a:t>08</a:t>
            </a:r>
            <a:r>
              <a:rPr lang="zh-TW" altLang="en-US" dirty="0" smtClean="0"/>
              <a:t>月  </a:t>
            </a:r>
            <a:r>
              <a:rPr lang="zh-TW" altLang="en-US" dirty="0" smtClean="0"/>
              <a:t>製作</a:t>
            </a:r>
            <a:endParaRPr lang="zh-TW" altLang="en-US" dirty="0"/>
          </a:p>
        </p:txBody>
      </p:sp>
      <p:pic>
        <p:nvPicPr>
          <p:cNvPr id="9" name="圖片 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1620101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1246947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4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1433524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72" y="6164694"/>
            <a:ext cx="439682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4971156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496635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4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t="11215" r="16840" b="22430"/>
          <a:stretch>
            <a:fillRect/>
          </a:stretch>
        </p:blipFill>
        <p:spPr bwMode="auto">
          <a:xfrm>
            <a:off x="3514813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圖片 4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351481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16" descr="1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圖片 11" descr="1021室外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圖片 54" descr="圖形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圖片 53" descr="警察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55" descr="250px-Star_of_life2_sv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47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圖片 6" descr="圖示-直升機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81" y="6638758"/>
            <a:ext cx="212878" cy="1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圖片 5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704" y="6177362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文字方塊 24"/>
          <p:cNvSpPr txBox="1"/>
          <p:nvPr/>
        </p:nvSpPr>
        <p:spPr>
          <a:xfrm>
            <a:off x="5186154" y="3367405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zh-TW" altLang="en-US" sz="2800" b="1" dirty="0">
                <a:ea typeface="華康儷金黑 Std W8"/>
              </a:rPr>
              <a:t>南雄里</a:t>
            </a:r>
          </a:p>
        </p:txBody>
      </p:sp>
      <p:pic>
        <p:nvPicPr>
          <p:cNvPr id="32" name="圖片 53" descr="警察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917" y="2539968"/>
            <a:ext cx="180000" cy="18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圖片 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72484">
            <a:off x="4260215" y="2407742"/>
            <a:ext cx="1113511" cy="45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圖片 12" descr="1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806" y="1256514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圖片 11" descr="1021室外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906" y="1256514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文字方塊 102"/>
          <p:cNvSpPr txBox="1">
            <a:spLocks noChangeArrowheads="1"/>
          </p:cNvSpPr>
          <p:nvPr/>
        </p:nvSpPr>
        <p:spPr bwMode="auto">
          <a:xfrm>
            <a:off x="3613534" y="919518"/>
            <a:ext cx="109855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 dirty="0">
                <a:solidFill>
                  <a:srgbClr val="FF0000"/>
                </a:solidFill>
                <a:ea typeface="華康儷金黑 Std W8"/>
                <a:cs typeface="華康儷金黑 Std W8"/>
              </a:rPr>
              <a:t>關西國小</a:t>
            </a:r>
          </a:p>
        </p:txBody>
      </p:sp>
      <p:pic>
        <p:nvPicPr>
          <p:cNvPr id="40" name="圖片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907" y="1634300"/>
            <a:ext cx="720000" cy="720000"/>
          </a:xfrm>
          <a:prstGeom prst="rect">
            <a:avLst/>
          </a:prstGeom>
        </p:spPr>
      </p:pic>
      <p:pic>
        <p:nvPicPr>
          <p:cNvPr id="44" name="圖片 5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18" y="1025819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圖片 53" descr="警察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69" y="1283269"/>
            <a:ext cx="180000" cy="18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圖片 45" descr="250px-Star_of_life2_s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69" y="1522002"/>
            <a:ext cx="180000" cy="18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文字方塊 102"/>
          <p:cNvSpPr txBox="1">
            <a:spLocks noChangeArrowheads="1"/>
          </p:cNvSpPr>
          <p:nvPr/>
        </p:nvSpPr>
        <p:spPr bwMode="auto">
          <a:xfrm>
            <a:off x="2267917" y="1706105"/>
            <a:ext cx="107721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關西鎮衛生所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  <p:sp>
        <p:nvSpPr>
          <p:cNvPr id="48" name="文字方塊 102"/>
          <p:cNvSpPr txBox="1">
            <a:spLocks noChangeArrowheads="1"/>
          </p:cNvSpPr>
          <p:nvPr/>
        </p:nvSpPr>
        <p:spPr bwMode="auto">
          <a:xfrm>
            <a:off x="2251627" y="1051384"/>
            <a:ext cx="8976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關西分駐所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  <p:sp>
        <p:nvSpPr>
          <p:cNvPr id="49" name="文字方塊 102"/>
          <p:cNvSpPr txBox="1">
            <a:spLocks noChangeArrowheads="1"/>
          </p:cNvSpPr>
          <p:nvPr/>
        </p:nvSpPr>
        <p:spPr bwMode="auto">
          <a:xfrm>
            <a:off x="4591403" y="1217442"/>
            <a:ext cx="8976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關西鎮公所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  <p:sp>
        <p:nvSpPr>
          <p:cNvPr id="50" name="文字方塊 102"/>
          <p:cNvSpPr txBox="1">
            <a:spLocks noChangeArrowheads="1"/>
          </p:cNvSpPr>
          <p:nvPr/>
        </p:nvSpPr>
        <p:spPr bwMode="auto">
          <a:xfrm>
            <a:off x="8334076" y="2762226"/>
            <a:ext cx="8976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>
                <a:solidFill>
                  <a:srgbClr val="0000FF"/>
                </a:solidFill>
                <a:ea typeface="華康儷金黑 Std W8"/>
                <a:cs typeface="華康儷金黑 Std W8"/>
              </a:rPr>
              <a:t>東安派出所</a:t>
            </a:r>
          </a:p>
        </p:txBody>
      </p:sp>
    </p:spTree>
    <p:extLst>
      <p:ext uri="{BB962C8B-B14F-4D97-AF65-F5344CB8AC3E}">
        <p14:creationId xmlns:p14="http://schemas.microsoft.com/office/powerpoint/2010/main" val="56723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新竹縣關西鎮</a:t>
            </a:r>
            <a:r>
              <a:rPr lang="en-US" altLang="zh-TW" dirty="0" smtClean="0"/>
              <a:t>【</a:t>
            </a:r>
            <a:r>
              <a:rPr lang="en-US" altLang="zh-TW" dirty="0" err="1" smtClean="0"/>
              <a:t>北斗</a:t>
            </a:r>
            <a:r>
              <a:rPr lang="zh-TW" altLang="en-US" dirty="0" smtClean="0"/>
              <a:t>里</a:t>
            </a:r>
            <a:r>
              <a:rPr lang="en-US" altLang="zh-TW" dirty="0"/>
              <a:t>】</a:t>
            </a:r>
            <a:r>
              <a:rPr lang="zh-TW" altLang="en-US" dirty="0"/>
              <a:t>簡易疏散避難</a:t>
            </a:r>
            <a:r>
              <a:rPr lang="zh-TW" altLang="en-US" dirty="0" smtClean="0"/>
              <a:t>圖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/>
              <a:t>編號</a:t>
            </a:r>
            <a:r>
              <a:rPr lang="en-US" altLang="zh-TW" dirty="0" smtClean="0">
                <a:latin typeface="華康儷金黑" panose="020B0809000000000000" pitchFamily="49" charset="-120"/>
                <a:ea typeface="華康儷金黑" panose="020B0809000000000000" pitchFamily="49" charset="-120"/>
              </a:rPr>
              <a:t>10004040004(1/1)</a:t>
            </a:r>
            <a:endParaRPr lang="zh-TW" altLang="en-US" dirty="0">
              <a:latin typeface="華康儷金黑" panose="020B0809000000000000" pitchFamily="49" charset="-120"/>
              <a:ea typeface="華康儷金黑" panose="020B0809000000000000" pitchFamily="49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里長</a:t>
            </a:r>
            <a:r>
              <a:rPr lang="zh-TW" altLang="en-US" dirty="0"/>
              <a:t>：劉禮浩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電話</a:t>
            </a:r>
            <a:r>
              <a:rPr lang="zh-TW" altLang="en-US" dirty="0" smtClean="0"/>
              <a:t>：</a:t>
            </a:r>
            <a:r>
              <a:rPr lang="en-US" altLang="zh-TW" dirty="0"/>
              <a:t>03-5873251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>0932-371868</a:t>
            </a:r>
            <a:endParaRPr lang="en-US" alt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新竹縣</a:t>
            </a:r>
            <a:r>
              <a:rPr lang="zh-TW" altLang="en-US" dirty="0" smtClean="0"/>
              <a:t>關西鎮北斗里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 smtClean="0"/>
              <a:t>關西國中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地址：北門口41號</a:t>
            </a:r>
            <a:br>
              <a:rPr lang="en-US" altLang="zh-TW" dirty="0" smtClean="0"/>
            </a:br>
            <a:r>
              <a:rPr lang="en-US" altLang="zh-TW" dirty="0" smtClean="0"/>
              <a:t>電話：03-5872008</a:t>
            </a:r>
            <a:endParaRPr lang="zh-TW" altLang="en-US" dirty="0"/>
          </a:p>
        </p:txBody>
      </p:sp>
      <p:pic>
        <p:nvPicPr>
          <p:cNvPr id="37" name="圖片版面配置區 3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版面配置區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關西鎮公所</a:t>
            </a:r>
            <a:r>
              <a:rPr lang="en-US" altLang="zh-TW" dirty="0" smtClean="0"/>
              <a:t>112</a:t>
            </a:r>
            <a:r>
              <a:rPr lang="zh-TW" altLang="en-US" dirty="0" smtClean="0"/>
              <a:t>年</a:t>
            </a:r>
            <a:r>
              <a:rPr lang="en-US" altLang="zh-TW" dirty="0" smtClean="0"/>
              <a:t>08</a:t>
            </a:r>
            <a:r>
              <a:rPr lang="zh-TW" altLang="en-US" dirty="0" smtClean="0"/>
              <a:t>月  </a:t>
            </a:r>
            <a:r>
              <a:rPr lang="zh-TW" altLang="en-US" dirty="0" smtClean="0"/>
              <a:t>製作</a:t>
            </a:r>
            <a:endParaRPr lang="zh-TW" altLang="en-US" dirty="0"/>
          </a:p>
        </p:txBody>
      </p:sp>
      <p:pic>
        <p:nvPicPr>
          <p:cNvPr id="9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1620101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1246947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1433524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4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72" y="6164694"/>
            <a:ext cx="439682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4971156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496635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t="11215" r="16840" b="22430"/>
          <a:stretch>
            <a:fillRect/>
          </a:stretch>
        </p:blipFill>
        <p:spPr bwMode="auto">
          <a:xfrm>
            <a:off x="3514813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351481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16" descr="1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圖片 54" descr="圖形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圖片 53" descr="警察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55" descr="250px-Star_of_life2_sv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47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圖片 6" descr="圖示-直升機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81" y="6638758"/>
            <a:ext cx="212878" cy="1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圖片 5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704" y="6177362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圖片 23" descr="畫面剪輯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 t="1" b="918"/>
          <a:stretch/>
        </p:blipFill>
        <p:spPr>
          <a:xfrm>
            <a:off x="1852654" y="563564"/>
            <a:ext cx="7924882" cy="5336304"/>
          </a:xfrm>
          <a:prstGeom prst="rect">
            <a:avLst/>
          </a:prstGeom>
        </p:spPr>
      </p:pic>
      <p:sp>
        <p:nvSpPr>
          <p:cNvPr id="25" name="向右箭號 24"/>
          <p:cNvSpPr>
            <a:spLocks noChangeAspect="1"/>
          </p:cNvSpPr>
          <p:nvPr/>
        </p:nvSpPr>
        <p:spPr bwMode="auto">
          <a:xfrm rot="19459929">
            <a:off x="2969320" y="2229590"/>
            <a:ext cx="898525" cy="414338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" name="文字方塊 41"/>
          <p:cNvSpPr txBox="1">
            <a:spLocks noChangeArrowheads="1"/>
          </p:cNvSpPr>
          <p:nvPr/>
        </p:nvSpPr>
        <p:spPr bwMode="auto">
          <a:xfrm>
            <a:off x="4660160" y="1268760"/>
            <a:ext cx="1316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華康儷金黑 Std W8"/>
                <a:cs typeface="華康儷金黑 Std W8"/>
              </a:rPr>
              <a:t>關西國中</a:t>
            </a:r>
          </a:p>
        </p:txBody>
      </p:sp>
      <p:sp>
        <p:nvSpPr>
          <p:cNvPr id="27" name="文字方塊 42"/>
          <p:cNvSpPr txBox="1"/>
          <p:nvPr/>
        </p:nvSpPr>
        <p:spPr>
          <a:xfrm>
            <a:off x="5832474" y="2497138"/>
            <a:ext cx="13527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>
                <a:latin typeface="微軟正黑體" pitchFamily="34" charset="-120"/>
                <a:ea typeface="華康儷金黑 Std W8"/>
              </a:rPr>
              <a:t>北斗里</a:t>
            </a:r>
          </a:p>
        </p:txBody>
      </p:sp>
      <p:sp>
        <p:nvSpPr>
          <p:cNvPr id="28" name="向右箭號 27"/>
          <p:cNvSpPr>
            <a:spLocks noChangeAspect="1"/>
          </p:cNvSpPr>
          <p:nvPr/>
        </p:nvSpPr>
        <p:spPr bwMode="auto">
          <a:xfrm rot="12732290">
            <a:off x="6297628" y="3275326"/>
            <a:ext cx="1343025" cy="414338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向右箭號 28"/>
          <p:cNvSpPr>
            <a:spLocks noChangeAspect="1"/>
          </p:cNvSpPr>
          <p:nvPr/>
        </p:nvSpPr>
        <p:spPr bwMode="auto">
          <a:xfrm rot="9631566">
            <a:off x="6387794" y="1480776"/>
            <a:ext cx="1343025" cy="414338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0" name="圖片 12" descr="1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36" y="1384406"/>
            <a:ext cx="216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596" y="1384406"/>
            <a:ext cx="216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圖片 54" descr="圖形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7" y="3151843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76" y="836792"/>
            <a:ext cx="720000" cy="720000"/>
          </a:xfrm>
          <a:prstGeom prst="rect">
            <a:avLst/>
          </a:prstGeom>
        </p:spPr>
      </p:pic>
      <p:pic>
        <p:nvPicPr>
          <p:cNvPr id="38" name="圖片 5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587" y="4829743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圖片 53" descr="警察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36" y="5084588"/>
            <a:ext cx="180000" cy="18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圖片 39" descr="250px-Star_of_life2_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36" y="5323321"/>
            <a:ext cx="180000" cy="18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文字方塊 102"/>
          <p:cNvSpPr txBox="1">
            <a:spLocks noChangeArrowheads="1"/>
          </p:cNvSpPr>
          <p:nvPr/>
        </p:nvSpPr>
        <p:spPr bwMode="auto">
          <a:xfrm>
            <a:off x="3747084" y="5507424"/>
            <a:ext cx="107721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關西鎮衛生所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  <p:sp>
        <p:nvSpPr>
          <p:cNvPr id="42" name="文字方塊 102"/>
          <p:cNvSpPr txBox="1">
            <a:spLocks noChangeArrowheads="1"/>
          </p:cNvSpPr>
          <p:nvPr/>
        </p:nvSpPr>
        <p:spPr bwMode="auto">
          <a:xfrm>
            <a:off x="3730794" y="4852703"/>
            <a:ext cx="8976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關西分駐所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  <p:sp>
        <p:nvSpPr>
          <p:cNvPr id="43" name="文字方塊 102"/>
          <p:cNvSpPr txBox="1">
            <a:spLocks noChangeArrowheads="1"/>
          </p:cNvSpPr>
          <p:nvPr/>
        </p:nvSpPr>
        <p:spPr bwMode="auto">
          <a:xfrm>
            <a:off x="5715872" y="5021366"/>
            <a:ext cx="8976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關西鎮公所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  <p:sp>
        <p:nvSpPr>
          <p:cNvPr id="44" name="文字方塊 102"/>
          <p:cNvSpPr txBox="1">
            <a:spLocks noChangeArrowheads="1"/>
          </p:cNvSpPr>
          <p:nvPr/>
        </p:nvSpPr>
        <p:spPr bwMode="auto">
          <a:xfrm>
            <a:off x="5563150" y="3370666"/>
            <a:ext cx="7181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關西分隊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</p:spTree>
    <p:extLst>
      <p:ext uri="{BB962C8B-B14F-4D97-AF65-F5344CB8AC3E}">
        <p14:creationId xmlns:p14="http://schemas.microsoft.com/office/powerpoint/2010/main" val="1968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新竹縣關西鎮</a:t>
            </a:r>
            <a:r>
              <a:rPr lang="en-US" altLang="zh-TW" dirty="0" smtClean="0"/>
              <a:t>【</a:t>
            </a:r>
            <a:r>
              <a:rPr lang="zh-TW" altLang="en-US" dirty="0" smtClean="0"/>
              <a:t>仁安里</a:t>
            </a:r>
            <a:r>
              <a:rPr lang="en-US" altLang="zh-TW" dirty="0"/>
              <a:t>】</a:t>
            </a:r>
            <a:r>
              <a:rPr lang="zh-TW" altLang="en-US" dirty="0"/>
              <a:t>簡易疏散避難</a:t>
            </a:r>
            <a:r>
              <a:rPr lang="zh-TW" altLang="en-US" dirty="0" smtClean="0"/>
              <a:t>圖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/>
              <a:t>編號</a:t>
            </a:r>
            <a:r>
              <a:rPr lang="en-US" altLang="zh-TW" dirty="0" smtClean="0">
                <a:latin typeface="華康儷金黑" panose="020B0809000000000000" pitchFamily="49" charset="-120"/>
                <a:ea typeface="華康儷金黑" panose="020B0809000000000000" pitchFamily="49" charset="-120"/>
              </a:rPr>
              <a:t>10004040005(1/1)</a:t>
            </a:r>
            <a:endParaRPr lang="zh-TW" altLang="en-US" dirty="0">
              <a:latin typeface="華康儷金黑" panose="020B0809000000000000" pitchFamily="49" charset="-120"/>
              <a:ea typeface="華康儷金黑" panose="020B0809000000000000" pitchFamily="49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里長</a:t>
            </a:r>
            <a:r>
              <a:rPr lang="zh-TW" altLang="en-US" dirty="0" smtClean="0"/>
              <a:t>：黃瑞娥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電話</a:t>
            </a:r>
            <a:r>
              <a:rPr lang="zh-TW" altLang="en-US" dirty="0" smtClean="0"/>
              <a:t>：</a:t>
            </a:r>
            <a:r>
              <a:rPr lang="en-US" altLang="zh-TW" dirty="0" smtClean="0"/>
              <a:t>03-5875054</a:t>
            </a:r>
            <a:br>
              <a:rPr lang="en-US" altLang="zh-TW" dirty="0" smtClean="0"/>
            </a:br>
            <a:r>
              <a:rPr lang="en-US" altLang="zh-TW" dirty="0" smtClean="0"/>
              <a:t>0905-900810</a:t>
            </a:r>
            <a:endParaRPr lang="en-US" alt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新竹縣</a:t>
            </a:r>
            <a:r>
              <a:rPr lang="zh-TW" altLang="en-US" dirty="0" smtClean="0"/>
              <a:t>關西鎮仁安里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 smtClean="0"/>
              <a:t>關西高中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地址：中山東路2號</a:t>
            </a:r>
            <a:br>
              <a:rPr lang="en-US" altLang="zh-TW" dirty="0" smtClean="0"/>
            </a:br>
            <a:r>
              <a:rPr lang="en-US" altLang="zh-TW" dirty="0" smtClean="0"/>
              <a:t>電話：03-5872049</a:t>
            </a:r>
          </a:p>
          <a:p>
            <a:r>
              <a:rPr lang="zh-TW" altLang="en-US" dirty="0" smtClean="0"/>
              <a:t>關西國中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地址：北門口41號</a:t>
            </a:r>
            <a:br>
              <a:rPr lang="en-US" altLang="zh-TW" dirty="0" smtClean="0"/>
            </a:br>
            <a:r>
              <a:rPr lang="en-US" altLang="zh-TW" dirty="0" smtClean="0"/>
              <a:t>電話：03-5872008</a:t>
            </a:r>
            <a:endParaRPr lang="zh-TW" altLang="en-US" dirty="0"/>
          </a:p>
        </p:txBody>
      </p:sp>
      <p:pic>
        <p:nvPicPr>
          <p:cNvPr id="44" name="圖片版面配置區 43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版面配置區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關西鎮公所</a:t>
            </a:r>
            <a:r>
              <a:rPr lang="en-US" altLang="zh-TW" dirty="0" smtClean="0"/>
              <a:t>112</a:t>
            </a:r>
            <a:r>
              <a:rPr lang="zh-TW" altLang="en-US" dirty="0" smtClean="0"/>
              <a:t>年</a:t>
            </a:r>
            <a:r>
              <a:rPr lang="en-US" altLang="zh-TW" dirty="0" smtClean="0"/>
              <a:t>08</a:t>
            </a:r>
            <a:r>
              <a:rPr lang="zh-TW" altLang="en-US" dirty="0" smtClean="0"/>
              <a:t>月  </a:t>
            </a:r>
            <a:r>
              <a:rPr lang="zh-TW" altLang="en-US" dirty="0" smtClean="0"/>
              <a:t>製作</a:t>
            </a:r>
            <a:endParaRPr lang="zh-TW" altLang="en-US" dirty="0"/>
          </a:p>
        </p:txBody>
      </p:sp>
      <p:pic>
        <p:nvPicPr>
          <p:cNvPr id="9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1620101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1246947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1433524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4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72" y="6164694"/>
            <a:ext cx="439682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4971156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496635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t="11215" r="16840" b="22430"/>
          <a:stretch>
            <a:fillRect/>
          </a:stretch>
        </p:blipFill>
        <p:spPr bwMode="auto">
          <a:xfrm>
            <a:off x="3514813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351481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16" descr="1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圖片 54" descr="圖形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圖片 53" descr="警察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55" descr="250px-Star_of_life2_sv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47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圖片 6" descr="圖示-直升機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81" y="6638758"/>
            <a:ext cx="212878" cy="1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圖片 5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704" y="6177362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1620101" y="573001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1246947" y="573001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1433524" y="573001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圖片 26" descr="畫面剪輯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t="138" b="1866"/>
          <a:stretch/>
        </p:blipFill>
        <p:spPr>
          <a:xfrm>
            <a:off x="1860605" y="566056"/>
            <a:ext cx="7916807" cy="5302007"/>
          </a:xfrm>
          <a:prstGeom prst="rect">
            <a:avLst/>
          </a:prstGeom>
        </p:spPr>
      </p:pic>
      <p:sp>
        <p:nvSpPr>
          <p:cNvPr id="28" name="向右箭號 27"/>
          <p:cNvSpPr>
            <a:spLocks noChangeAspect="1"/>
          </p:cNvSpPr>
          <p:nvPr/>
        </p:nvSpPr>
        <p:spPr bwMode="auto">
          <a:xfrm rot="5678566">
            <a:off x="5301457" y="4023519"/>
            <a:ext cx="1574800" cy="414337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文字方塊 41"/>
          <p:cNvSpPr txBox="1">
            <a:spLocks noChangeArrowheads="1"/>
          </p:cNvSpPr>
          <p:nvPr/>
        </p:nvSpPr>
        <p:spPr bwMode="auto">
          <a:xfrm>
            <a:off x="3700463" y="4292787"/>
            <a:ext cx="1314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華康儷金黑 Std W8"/>
                <a:cs typeface="華康儷金黑 Std W8"/>
              </a:rPr>
              <a:t>關西國中</a:t>
            </a:r>
          </a:p>
        </p:txBody>
      </p:sp>
      <p:sp>
        <p:nvSpPr>
          <p:cNvPr id="30" name="文字方塊 42"/>
          <p:cNvSpPr txBox="1"/>
          <p:nvPr/>
        </p:nvSpPr>
        <p:spPr>
          <a:xfrm>
            <a:off x="5478463" y="2349500"/>
            <a:ext cx="14187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>
                <a:latin typeface="微軟正黑體" pitchFamily="34" charset="-120"/>
                <a:ea typeface="華康儷金黑 Std W8"/>
              </a:rPr>
              <a:t>仁安里</a:t>
            </a:r>
          </a:p>
        </p:txBody>
      </p:sp>
      <p:sp>
        <p:nvSpPr>
          <p:cNvPr id="31" name="文字方塊 41"/>
          <p:cNvSpPr txBox="1">
            <a:spLocks noChangeArrowheads="1"/>
          </p:cNvSpPr>
          <p:nvPr/>
        </p:nvSpPr>
        <p:spPr bwMode="auto">
          <a:xfrm>
            <a:off x="5978798" y="5370842"/>
            <a:ext cx="1314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華康儷金黑 Std W8"/>
                <a:cs typeface="華康儷金黑 Std W8"/>
              </a:rPr>
              <a:t>關西高中</a:t>
            </a:r>
          </a:p>
        </p:txBody>
      </p:sp>
      <p:sp>
        <p:nvSpPr>
          <p:cNvPr id="32" name="向右箭號 31"/>
          <p:cNvSpPr>
            <a:spLocks noChangeAspect="1"/>
          </p:cNvSpPr>
          <p:nvPr/>
        </p:nvSpPr>
        <p:spPr bwMode="auto">
          <a:xfrm rot="7552562">
            <a:off x="3998119" y="3232944"/>
            <a:ext cx="1574800" cy="414338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3" name="圖片 12" descr="1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685" y="4361678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4361678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圖片 12" descr="1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933" y="5458617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798" y="5458617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圖片 5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786" y="5133181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圖片 53" descr="警察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421" y="5234780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圖片 55" descr="250px-Star_of_life2_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56" y="5507385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圖片 54" descr="圖形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321" y="4796676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圖片 53" descr="警察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5552281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115" y="3605430"/>
            <a:ext cx="720000" cy="720000"/>
          </a:xfrm>
          <a:prstGeom prst="rect">
            <a:avLst/>
          </a:prstGeom>
        </p:spPr>
      </p:pic>
      <p:pic>
        <p:nvPicPr>
          <p:cNvPr id="43" name="圖片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32" y="4672273"/>
            <a:ext cx="720000" cy="720000"/>
          </a:xfrm>
          <a:prstGeom prst="rect">
            <a:avLst/>
          </a:prstGeom>
        </p:spPr>
      </p:pic>
      <p:sp>
        <p:nvSpPr>
          <p:cNvPr id="45" name="文字方塊 102"/>
          <p:cNvSpPr txBox="1">
            <a:spLocks noChangeArrowheads="1"/>
          </p:cNvSpPr>
          <p:nvPr/>
        </p:nvSpPr>
        <p:spPr bwMode="auto">
          <a:xfrm>
            <a:off x="4398783" y="4790206"/>
            <a:ext cx="7181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關西分隊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  <p:sp>
        <p:nvSpPr>
          <p:cNvPr id="46" name="文字方塊 102"/>
          <p:cNvSpPr txBox="1">
            <a:spLocks noChangeArrowheads="1"/>
          </p:cNvSpPr>
          <p:nvPr/>
        </p:nvSpPr>
        <p:spPr bwMode="auto">
          <a:xfrm>
            <a:off x="2553914" y="5498032"/>
            <a:ext cx="107721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關西鎮衛生所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  <p:sp>
        <p:nvSpPr>
          <p:cNvPr id="47" name="文字方塊 102"/>
          <p:cNvSpPr txBox="1">
            <a:spLocks noChangeArrowheads="1"/>
          </p:cNvSpPr>
          <p:nvPr/>
        </p:nvSpPr>
        <p:spPr bwMode="auto">
          <a:xfrm>
            <a:off x="2739172" y="5235661"/>
            <a:ext cx="8976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關西分駐所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  <p:sp>
        <p:nvSpPr>
          <p:cNvPr id="48" name="文字方塊 102"/>
          <p:cNvSpPr txBox="1">
            <a:spLocks noChangeArrowheads="1"/>
          </p:cNvSpPr>
          <p:nvPr/>
        </p:nvSpPr>
        <p:spPr bwMode="auto">
          <a:xfrm>
            <a:off x="4219246" y="5117434"/>
            <a:ext cx="8976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關西鎮公所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  <p:sp>
        <p:nvSpPr>
          <p:cNvPr id="49" name="文字方塊 102"/>
          <p:cNvSpPr txBox="1">
            <a:spLocks noChangeArrowheads="1"/>
          </p:cNvSpPr>
          <p:nvPr/>
        </p:nvSpPr>
        <p:spPr bwMode="auto">
          <a:xfrm>
            <a:off x="4228801" y="5558337"/>
            <a:ext cx="8976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>
                <a:solidFill>
                  <a:srgbClr val="0000FF"/>
                </a:solidFill>
                <a:ea typeface="華康儷金黑 Std W8"/>
                <a:cs typeface="華康儷金黑 Std W8"/>
              </a:rPr>
              <a:t>東安派出所</a:t>
            </a:r>
          </a:p>
        </p:txBody>
      </p:sp>
    </p:spTree>
    <p:extLst>
      <p:ext uri="{BB962C8B-B14F-4D97-AF65-F5344CB8AC3E}">
        <p14:creationId xmlns:p14="http://schemas.microsoft.com/office/powerpoint/2010/main" val="264923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新竹縣關西鎮</a:t>
            </a:r>
            <a:r>
              <a:rPr lang="en-US" altLang="zh-TW" dirty="0" smtClean="0"/>
              <a:t>【</a:t>
            </a:r>
            <a:r>
              <a:rPr lang="zh-TW" altLang="en-US" dirty="0" smtClean="0"/>
              <a:t>北山里</a:t>
            </a:r>
            <a:r>
              <a:rPr lang="en-US" altLang="zh-TW" dirty="0"/>
              <a:t>】</a:t>
            </a:r>
            <a:r>
              <a:rPr lang="zh-TW" altLang="en-US" dirty="0"/>
              <a:t>簡易疏散避難</a:t>
            </a:r>
            <a:r>
              <a:rPr lang="zh-TW" altLang="en-US" dirty="0" smtClean="0"/>
              <a:t>圖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/>
              <a:t>編號</a:t>
            </a:r>
            <a:r>
              <a:rPr lang="en-US" altLang="zh-TW" dirty="0" smtClean="0">
                <a:latin typeface="華康儷金黑" panose="020B0809000000000000" pitchFamily="49" charset="-120"/>
                <a:ea typeface="華康儷金黑" panose="020B0809000000000000" pitchFamily="49" charset="-120"/>
              </a:rPr>
              <a:t>10004040006(1/1)</a:t>
            </a:r>
            <a:endParaRPr lang="zh-TW" altLang="en-US" dirty="0">
              <a:latin typeface="華康儷金黑" panose="020B0809000000000000" pitchFamily="49" charset="-120"/>
              <a:ea typeface="華康儷金黑" panose="020B0809000000000000" pitchFamily="49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里長</a:t>
            </a:r>
            <a:r>
              <a:rPr lang="zh-TW" altLang="en-US" dirty="0"/>
              <a:t>：邱勝豐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/>
              <a:t>03-5873090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>0911-255323</a:t>
            </a:r>
            <a:endParaRPr lang="en-US" alt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新竹縣</a:t>
            </a:r>
            <a:r>
              <a:rPr lang="zh-TW" altLang="en-US" dirty="0" smtClean="0"/>
              <a:t>關西鎮北山里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關西國中</a:t>
            </a:r>
            <a:br>
              <a:rPr lang="zh-TW" altLang="en-US" dirty="0"/>
            </a:br>
            <a:r>
              <a:rPr lang="zh-TW" altLang="en-US" dirty="0"/>
              <a:t>地址：北門口</a:t>
            </a:r>
            <a:r>
              <a:rPr lang="en-US" altLang="zh-TW" dirty="0"/>
              <a:t>41</a:t>
            </a:r>
            <a:r>
              <a:rPr lang="zh-TW" altLang="en-US" dirty="0"/>
              <a:t>號</a:t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/>
              <a:t>03-5872008</a:t>
            </a:r>
          </a:p>
          <a:p>
            <a:endParaRPr lang="zh-TW" altLang="en-US" dirty="0"/>
          </a:p>
        </p:txBody>
      </p:sp>
      <p:pic>
        <p:nvPicPr>
          <p:cNvPr id="37" name="圖片版面配置區 3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版面配置區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關西鎮公所</a:t>
            </a:r>
            <a:r>
              <a:rPr lang="en-US" altLang="zh-TW" dirty="0" smtClean="0"/>
              <a:t>112</a:t>
            </a:r>
            <a:r>
              <a:rPr lang="zh-TW" altLang="en-US" dirty="0" smtClean="0"/>
              <a:t>年</a:t>
            </a:r>
            <a:r>
              <a:rPr lang="en-US" altLang="zh-TW" dirty="0" smtClean="0"/>
              <a:t>08</a:t>
            </a:r>
            <a:r>
              <a:rPr lang="zh-TW" altLang="en-US" dirty="0" smtClean="0"/>
              <a:t>月  </a:t>
            </a:r>
            <a:r>
              <a:rPr lang="zh-TW" altLang="en-US" dirty="0" smtClean="0"/>
              <a:t>製作</a:t>
            </a:r>
            <a:endParaRPr lang="zh-TW" altLang="en-US" dirty="0"/>
          </a:p>
        </p:txBody>
      </p:sp>
      <p:pic>
        <p:nvPicPr>
          <p:cNvPr id="9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1620101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1246947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1433524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4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72" y="6164694"/>
            <a:ext cx="439682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4971156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496635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t="11215" r="16840" b="22430"/>
          <a:stretch>
            <a:fillRect/>
          </a:stretch>
        </p:blipFill>
        <p:spPr bwMode="auto">
          <a:xfrm>
            <a:off x="3514813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351481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16" descr="1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圖片 54" descr="圖形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圖片 53" descr="警察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55" descr="250px-Star_of_life2_sv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47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圖片 6" descr="圖示-直升機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81" y="6638758"/>
            <a:ext cx="212878" cy="1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圖片 5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704" y="6177362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圖片 23" descr="畫面剪輯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25" y="563563"/>
            <a:ext cx="7913688" cy="5307012"/>
          </a:xfrm>
          <a:prstGeom prst="rect">
            <a:avLst/>
          </a:prstGeom>
        </p:spPr>
      </p:pic>
      <p:sp>
        <p:nvSpPr>
          <p:cNvPr id="25" name="文字方塊 41"/>
          <p:cNvSpPr txBox="1">
            <a:spLocks noChangeArrowheads="1"/>
          </p:cNvSpPr>
          <p:nvPr/>
        </p:nvSpPr>
        <p:spPr bwMode="auto">
          <a:xfrm>
            <a:off x="6628556" y="4013337"/>
            <a:ext cx="1314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華康儷金黑 Std W8"/>
                <a:cs typeface="華康儷金黑 Std W8"/>
              </a:rPr>
              <a:t>關西國中</a:t>
            </a:r>
          </a:p>
        </p:txBody>
      </p:sp>
      <p:sp>
        <p:nvSpPr>
          <p:cNvPr id="26" name="文字方塊 42"/>
          <p:cNvSpPr txBox="1"/>
          <p:nvPr/>
        </p:nvSpPr>
        <p:spPr>
          <a:xfrm>
            <a:off x="4738688" y="2120900"/>
            <a:ext cx="1366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>
                <a:latin typeface="微軟正黑體" pitchFamily="34" charset="-120"/>
                <a:ea typeface="華康儷金黑 Std W8"/>
              </a:rPr>
              <a:t>北山里</a:t>
            </a:r>
          </a:p>
        </p:txBody>
      </p:sp>
      <p:sp>
        <p:nvSpPr>
          <p:cNvPr id="27" name="向右箭號 26"/>
          <p:cNvSpPr>
            <a:spLocks noChangeAspect="1"/>
          </p:cNvSpPr>
          <p:nvPr/>
        </p:nvSpPr>
        <p:spPr bwMode="auto">
          <a:xfrm rot="7271665">
            <a:off x="4299701" y="1945480"/>
            <a:ext cx="1055688" cy="414338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向右箭號 27"/>
          <p:cNvSpPr>
            <a:spLocks noChangeAspect="1"/>
          </p:cNvSpPr>
          <p:nvPr/>
        </p:nvSpPr>
        <p:spPr bwMode="auto">
          <a:xfrm rot="1468526">
            <a:off x="4628355" y="3341039"/>
            <a:ext cx="1055688" cy="414338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9" name="圖片 12" descr="1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786" y="4098536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4094367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圖片 5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0" y="5133181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圖片 31" descr="警察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7" y="5057459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圖片 55" descr="250px-Star_of_life2_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846" y="5325268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圖片 54" descr="圖形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774" y="4527549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圖片 53" descr="警察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556" y="5325268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825" y="3318737"/>
            <a:ext cx="720000" cy="720000"/>
          </a:xfrm>
          <a:prstGeom prst="rect">
            <a:avLst/>
          </a:prstGeom>
        </p:spPr>
      </p:pic>
      <p:sp>
        <p:nvSpPr>
          <p:cNvPr id="43" name="文字方塊 102"/>
          <p:cNvSpPr txBox="1">
            <a:spLocks noChangeArrowheads="1"/>
          </p:cNvSpPr>
          <p:nvPr/>
        </p:nvSpPr>
        <p:spPr bwMode="auto">
          <a:xfrm>
            <a:off x="7002398" y="4518064"/>
            <a:ext cx="7181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關西分隊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  <p:sp>
        <p:nvSpPr>
          <p:cNvPr id="44" name="文字方塊 102"/>
          <p:cNvSpPr txBox="1">
            <a:spLocks noChangeArrowheads="1"/>
          </p:cNvSpPr>
          <p:nvPr/>
        </p:nvSpPr>
        <p:spPr bwMode="auto">
          <a:xfrm>
            <a:off x="5313123" y="5287830"/>
            <a:ext cx="107721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關西鎮衛生所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  <p:sp>
        <p:nvSpPr>
          <p:cNvPr id="45" name="文字方塊 102"/>
          <p:cNvSpPr txBox="1">
            <a:spLocks noChangeArrowheads="1"/>
          </p:cNvSpPr>
          <p:nvPr/>
        </p:nvSpPr>
        <p:spPr bwMode="auto">
          <a:xfrm>
            <a:off x="5498381" y="5025459"/>
            <a:ext cx="8976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關西分駐所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  <p:sp>
        <p:nvSpPr>
          <p:cNvPr id="46" name="文字方塊 102"/>
          <p:cNvSpPr txBox="1">
            <a:spLocks noChangeArrowheads="1"/>
          </p:cNvSpPr>
          <p:nvPr/>
        </p:nvSpPr>
        <p:spPr bwMode="auto">
          <a:xfrm>
            <a:off x="6976683" y="5109824"/>
            <a:ext cx="8976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關西鎮公所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  <p:sp>
        <p:nvSpPr>
          <p:cNvPr id="47" name="文字方塊 102"/>
          <p:cNvSpPr txBox="1">
            <a:spLocks noChangeArrowheads="1"/>
          </p:cNvSpPr>
          <p:nvPr/>
        </p:nvSpPr>
        <p:spPr bwMode="auto">
          <a:xfrm>
            <a:off x="7984748" y="5302277"/>
            <a:ext cx="8976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>
                <a:solidFill>
                  <a:srgbClr val="0000FF"/>
                </a:solidFill>
                <a:ea typeface="華康儷金黑 Std W8"/>
                <a:cs typeface="華康儷金黑 Std W8"/>
              </a:rPr>
              <a:t>東安派出所</a:t>
            </a:r>
          </a:p>
        </p:txBody>
      </p:sp>
    </p:spTree>
    <p:extLst>
      <p:ext uri="{BB962C8B-B14F-4D97-AF65-F5344CB8AC3E}">
        <p14:creationId xmlns:p14="http://schemas.microsoft.com/office/powerpoint/2010/main" val="40304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新竹縣關西鎮</a:t>
            </a:r>
            <a:r>
              <a:rPr lang="en-US" altLang="zh-TW" dirty="0" smtClean="0"/>
              <a:t>【</a:t>
            </a:r>
            <a:r>
              <a:rPr lang="zh-TW" altLang="en-US" dirty="0" smtClean="0"/>
              <a:t>南山里</a:t>
            </a:r>
            <a:r>
              <a:rPr lang="en-US" altLang="zh-TW" dirty="0"/>
              <a:t>】</a:t>
            </a:r>
            <a:r>
              <a:rPr lang="zh-TW" altLang="en-US" dirty="0"/>
              <a:t>簡易疏散避難</a:t>
            </a:r>
            <a:r>
              <a:rPr lang="zh-TW" altLang="en-US" dirty="0" smtClean="0"/>
              <a:t>圖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/>
              <a:t>編號</a:t>
            </a:r>
            <a:r>
              <a:rPr lang="en-US" altLang="zh-TW" dirty="0" smtClean="0">
                <a:latin typeface="華康儷金黑" panose="020B0809000000000000" pitchFamily="49" charset="-120"/>
                <a:ea typeface="華康儷金黑" panose="020B0809000000000000" pitchFamily="49" charset="-120"/>
              </a:rPr>
              <a:t>10004040007(1/1)</a:t>
            </a:r>
            <a:endParaRPr lang="zh-TW" altLang="en-US" dirty="0">
              <a:latin typeface="華康儷金黑" panose="020B0809000000000000" pitchFamily="49" charset="-120"/>
              <a:ea typeface="華康儷金黑" panose="020B0809000000000000" pitchFamily="49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里長</a:t>
            </a:r>
            <a:r>
              <a:rPr lang="zh-TW" altLang="en-US" dirty="0"/>
              <a:t>：羅仕焰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/>
              <a:t>03-5870069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>0932-376692</a:t>
            </a:r>
            <a:endParaRPr lang="en-US" alt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新竹縣</a:t>
            </a:r>
            <a:r>
              <a:rPr lang="zh-TW" altLang="en-US" dirty="0" smtClean="0"/>
              <a:t>關西鎮南山里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關西國小</a:t>
            </a:r>
            <a:br>
              <a:rPr lang="zh-TW" altLang="en-US" dirty="0"/>
            </a:br>
            <a:r>
              <a:rPr lang="zh-TW" altLang="en-US" dirty="0"/>
              <a:t>地址：中山路</a:t>
            </a:r>
            <a:r>
              <a:rPr lang="en-US" altLang="zh-TW" dirty="0"/>
              <a:t>126</a:t>
            </a:r>
            <a:r>
              <a:rPr lang="zh-TW" altLang="en-US" dirty="0"/>
              <a:t>號</a:t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/>
              <a:t>03-5872028</a:t>
            </a:r>
          </a:p>
          <a:p>
            <a:r>
              <a:rPr lang="zh-TW" altLang="en-US" dirty="0"/>
              <a:t>東安國小</a:t>
            </a:r>
            <a:br>
              <a:rPr lang="zh-TW" altLang="en-US" dirty="0"/>
            </a:br>
            <a:r>
              <a:rPr lang="zh-TW" altLang="en-US" dirty="0"/>
              <a:t>地址：中山東路</a:t>
            </a:r>
            <a:r>
              <a:rPr lang="en-US" altLang="zh-TW" dirty="0"/>
              <a:t>40</a:t>
            </a:r>
            <a:r>
              <a:rPr lang="zh-TW" altLang="en-US" dirty="0"/>
              <a:t>號</a:t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/>
              <a:t>03-5872177</a:t>
            </a:r>
          </a:p>
          <a:p>
            <a:endParaRPr lang="zh-TW" altLang="en-US" dirty="0"/>
          </a:p>
        </p:txBody>
      </p:sp>
      <p:pic>
        <p:nvPicPr>
          <p:cNvPr id="44" name="圖片版面配置區 43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版面配置區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關西鎮公所</a:t>
            </a:r>
            <a:r>
              <a:rPr lang="en-US" altLang="zh-TW" dirty="0" smtClean="0"/>
              <a:t>112</a:t>
            </a:r>
            <a:r>
              <a:rPr lang="zh-TW" altLang="en-US" dirty="0" smtClean="0"/>
              <a:t>年</a:t>
            </a:r>
            <a:r>
              <a:rPr lang="en-US" altLang="zh-TW" dirty="0" smtClean="0"/>
              <a:t>08</a:t>
            </a:r>
            <a:r>
              <a:rPr lang="zh-TW" altLang="en-US" dirty="0" smtClean="0"/>
              <a:t>月  </a:t>
            </a:r>
            <a:r>
              <a:rPr lang="zh-TW" altLang="en-US" dirty="0" smtClean="0"/>
              <a:t>製作</a:t>
            </a:r>
            <a:endParaRPr lang="zh-TW" altLang="en-US" dirty="0"/>
          </a:p>
        </p:txBody>
      </p:sp>
      <p:pic>
        <p:nvPicPr>
          <p:cNvPr id="9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1620101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1246947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1433524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4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72" y="6164694"/>
            <a:ext cx="439682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4971156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496635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t="11215" r="16840" b="22430"/>
          <a:stretch>
            <a:fillRect/>
          </a:stretch>
        </p:blipFill>
        <p:spPr bwMode="auto">
          <a:xfrm>
            <a:off x="3514813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351481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16" descr="1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圖片 54" descr="圖形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圖片 53" descr="警察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55" descr="250px-Star_of_life2_sv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47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圖片 6" descr="圖示-直升機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81" y="6638758"/>
            <a:ext cx="212878" cy="1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圖片 5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704" y="6177362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1620101" y="573001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1246947" y="573001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1433524" y="573001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圖片 26" descr="畫面剪輯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" r="1064" b="1318"/>
          <a:stretch/>
        </p:blipFill>
        <p:spPr>
          <a:xfrm>
            <a:off x="1872343" y="563564"/>
            <a:ext cx="7881257" cy="5314722"/>
          </a:xfrm>
          <a:prstGeom prst="rect">
            <a:avLst/>
          </a:prstGeom>
        </p:spPr>
      </p:pic>
      <p:sp>
        <p:nvSpPr>
          <p:cNvPr id="28" name="向右箭號 27"/>
          <p:cNvSpPr>
            <a:spLocks noChangeAspect="1"/>
          </p:cNvSpPr>
          <p:nvPr/>
        </p:nvSpPr>
        <p:spPr bwMode="auto">
          <a:xfrm rot="20740691">
            <a:off x="6851476" y="3915279"/>
            <a:ext cx="1738312" cy="392112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文字方塊 41"/>
          <p:cNvSpPr txBox="1">
            <a:spLocks noChangeArrowheads="1"/>
          </p:cNvSpPr>
          <p:nvPr/>
        </p:nvSpPr>
        <p:spPr bwMode="auto">
          <a:xfrm>
            <a:off x="8749358" y="3450903"/>
            <a:ext cx="1135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華康儷金黑 Std W8"/>
                <a:cs typeface="華康儷金黑 Std W8"/>
              </a:rPr>
              <a:t>東安國小</a:t>
            </a:r>
          </a:p>
        </p:txBody>
      </p:sp>
      <p:sp>
        <p:nvSpPr>
          <p:cNvPr id="30" name="文字方塊 42"/>
          <p:cNvSpPr txBox="1"/>
          <p:nvPr/>
        </p:nvSpPr>
        <p:spPr>
          <a:xfrm>
            <a:off x="4746624" y="3311525"/>
            <a:ext cx="14035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>
                <a:latin typeface="微軟正黑體" pitchFamily="34" charset="-120"/>
                <a:ea typeface="華康儷金黑 Std W8"/>
              </a:rPr>
              <a:t>南山里</a:t>
            </a:r>
          </a:p>
        </p:txBody>
      </p:sp>
      <p:sp>
        <p:nvSpPr>
          <p:cNvPr id="31" name="向右箭號 30"/>
          <p:cNvSpPr>
            <a:spLocks noChangeAspect="1"/>
          </p:cNvSpPr>
          <p:nvPr/>
        </p:nvSpPr>
        <p:spPr bwMode="auto">
          <a:xfrm rot="1891961">
            <a:off x="4665638" y="2160027"/>
            <a:ext cx="1322387" cy="414338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2" name="文字方塊 41"/>
          <p:cNvSpPr txBox="1">
            <a:spLocks noChangeArrowheads="1"/>
          </p:cNvSpPr>
          <p:nvPr/>
        </p:nvSpPr>
        <p:spPr bwMode="auto">
          <a:xfrm>
            <a:off x="7439969" y="2786556"/>
            <a:ext cx="1233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華康儷金黑 Std W8"/>
                <a:cs typeface="華康儷金黑 Std W8"/>
              </a:rPr>
              <a:t>關西國小</a:t>
            </a:r>
          </a:p>
        </p:txBody>
      </p:sp>
      <p:pic>
        <p:nvPicPr>
          <p:cNvPr id="33" name="圖片 12" descr="1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970" y="2859482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227" y="2853475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圖片 12" descr="1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376" y="3524086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24" y="3522981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圖片 5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688" y="2642614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圖片 53" descr="警察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326" y="2657574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圖片 55" descr="250px-Star_of_life2_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732" y="3087836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圖片 53" descr="警察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357" y="3175000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圖片 54" descr="圖形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7" y="2184633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889" y="3128634"/>
            <a:ext cx="720000" cy="720000"/>
          </a:xfrm>
          <a:prstGeom prst="rect">
            <a:avLst/>
          </a:prstGeom>
        </p:spPr>
      </p:pic>
      <p:pic>
        <p:nvPicPr>
          <p:cNvPr id="43" name="圖片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126" y="3751335"/>
            <a:ext cx="720000" cy="720000"/>
          </a:xfrm>
          <a:prstGeom prst="rect">
            <a:avLst/>
          </a:prstGeom>
        </p:spPr>
      </p:pic>
      <p:sp>
        <p:nvSpPr>
          <p:cNvPr id="45" name="文字方塊 102"/>
          <p:cNvSpPr txBox="1">
            <a:spLocks noChangeArrowheads="1"/>
          </p:cNvSpPr>
          <p:nvPr/>
        </p:nvSpPr>
        <p:spPr bwMode="auto">
          <a:xfrm>
            <a:off x="7835232" y="2175517"/>
            <a:ext cx="7181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關西分隊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  <p:sp>
        <p:nvSpPr>
          <p:cNvPr id="46" name="文字方塊 102"/>
          <p:cNvSpPr txBox="1">
            <a:spLocks noChangeArrowheads="1"/>
          </p:cNvSpPr>
          <p:nvPr/>
        </p:nvSpPr>
        <p:spPr bwMode="auto">
          <a:xfrm>
            <a:off x="5848906" y="3110690"/>
            <a:ext cx="107721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關西鎮衛生所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  <p:sp>
        <p:nvSpPr>
          <p:cNvPr id="47" name="文字方塊 102"/>
          <p:cNvSpPr txBox="1">
            <a:spLocks noChangeArrowheads="1"/>
          </p:cNvSpPr>
          <p:nvPr/>
        </p:nvSpPr>
        <p:spPr bwMode="auto">
          <a:xfrm>
            <a:off x="6102473" y="2630981"/>
            <a:ext cx="8976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關西分駐所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  <p:sp>
        <p:nvSpPr>
          <p:cNvPr id="48" name="文字方塊 102"/>
          <p:cNvSpPr txBox="1">
            <a:spLocks noChangeArrowheads="1"/>
          </p:cNvSpPr>
          <p:nvPr/>
        </p:nvSpPr>
        <p:spPr bwMode="auto">
          <a:xfrm>
            <a:off x="7810641" y="2622130"/>
            <a:ext cx="8976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關西鎮公所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  <p:sp>
        <p:nvSpPr>
          <p:cNvPr id="49" name="文字方塊 102"/>
          <p:cNvSpPr txBox="1">
            <a:spLocks noChangeArrowheads="1"/>
          </p:cNvSpPr>
          <p:nvPr/>
        </p:nvSpPr>
        <p:spPr bwMode="auto">
          <a:xfrm>
            <a:off x="8730927" y="2944468"/>
            <a:ext cx="8976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東</a:t>
            </a:r>
            <a:r>
              <a:rPr lang="zh-TW" altLang="en-US" sz="1400" b="1" dirty="0">
                <a:solidFill>
                  <a:srgbClr val="0000FF"/>
                </a:solidFill>
                <a:ea typeface="華康儷金黑 Std W8"/>
                <a:cs typeface="華康儷金黑 Std W8"/>
              </a:rPr>
              <a:t>安</a:t>
            </a:r>
            <a:r>
              <a:rPr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派出所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</p:spTree>
    <p:extLst>
      <p:ext uri="{BB962C8B-B14F-4D97-AF65-F5344CB8AC3E}">
        <p14:creationId xmlns:p14="http://schemas.microsoft.com/office/powerpoint/2010/main" val="15411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新竹縣關西鎮</a:t>
            </a:r>
            <a:r>
              <a:rPr lang="en-US" altLang="zh-TW" dirty="0" smtClean="0"/>
              <a:t>【</a:t>
            </a:r>
            <a:r>
              <a:rPr lang="zh-TW" altLang="en-US" dirty="0" smtClean="0"/>
              <a:t>東安里</a:t>
            </a:r>
            <a:r>
              <a:rPr lang="en-US" altLang="zh-TW" dirty="0"/>
              <a:t>】</a:t>
            </a:r>
            <a:r>
              <a:rPr lang="zh-TW" altLang="en-US" dirty="0"/>
              <a:t>簡易疏散避難</a:t>
            </a:r>
            <a:r>
              <a:rPr lang="zh-TW" altLang="en-US" dirty="0" smtClean="0"/>
              <a:t>圖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/>
              <a:t>編號</a:t>
            </a:r>
            <a:r>
              <a:rPr lang="en-US" altLang="zh-TW" dirty="0" smtClean="0">
                <a:latin typeface="華康儷金黑" panose="020B0809000000000000" pitchFamily="49" charset="-120"/>
                <a:ea typeface="華康儷金黑" panose="020B0809000000000000" pitchFamily="49" charset="-120"/>
              </a:rPr>
              <a:t>10004040008(1/1)</a:t>
            </a:r>
            <a:endParaRPr lang="zh-TW" altLang="en-US" dirty="0">
              <a:latin typeface="華康儷金黑" panose="020B0809000000000000" pitchFamily="49" charset="-120"/>
              <a:ea typeface="華康儷金黑" panose="020B0809000000000000" pitchFamily="49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里長</a:t>
            </a:r>
            <a:r>
              <a:rPr lang="zh-TW" altLang="en-US" dirty="0"/>
              <a:t>：謝進全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/>
              <a:t>03-5873857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>0932-277853</a:t>
            </a:r>
            <a:endParaRPr lang="en-US" alt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新竹縣</a:t>
            </a:r>
            <a:r>
              <a:rPr lang="zh-TW" altLang="en-US" dirty="0" smtClean="0"/>
              <a:t>關西鎮東安里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東安國小</a:t>
            </a:r>
            <a:br>
              <a:rPr lang="zh-TW" altLang="en-US" dirty="0"/>
            </a:br>
            <a:r>
              <a:rPr lang="zh-TW" altLang="en-US" dirty="0"/>
              <a:t>地址：中山東路</a:t>
            </a:r>
            <a:r>
              <a:rPr lang="en-US" altLang="zh-TW" dirty="0"/>
              <a:t>40</a:t>
            </a:r>
            <a:r>
              <a:rPr lang="zh-TW" altLang="en-US" dirty="0"/>
              <a:t>號</a:t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/>
              <a:t>03-5872177</a:t>
            </a:r>
          </a:p>
          <a:p>
            <a:r>
              <a:rPr lang="zh-TW" altLang="en-US" dirty="0"/>
              <a:t>關西高中</a:t>
            </a:r>
            <a:br>
              <a:rPr lang="zh-TW" altLang="en-US" dirty="0"/>
            </a:br>
            <a:r>
              <a:rPr lang="zh-TW" altLang="en-US" dirty="0"/>
              <a:t>地址：中山東路</a:t>
            </a:r>
            <a:r>
              <a:rPr lang="en-US" altLang="zh-TW" dirty="0"/>
              <a:t>2</a:t>
            </a:r>
            <a:r>
              <a:rPr lang="zh-TW" altLang="en-US" dirty="0"/>
              <a:t>號</a:t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/>
              <a:t>03-5872049</a:t>
            </a:r>
          </a:p>
          <a:p>
            <a:endParaRPr lang="zh-TW" altLang="en-US" dirty="0"/>
          </a:p>
        </p:txBody>
      </p:sp>
      <p:pic>
        <p:nvPicPr>
          <p:cNvPr id="46" name="圖片版面配置區 45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版面配置區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關西鎮公所</a:t>
            </a:r>
            <a:r>
              <a:rPr lang="en-US" altLang="zh-TW" dirty="0" smtClean="0"/>
              <a:t>112</a:t>
            </a:r>
            <a:r>
              <a:rPr lang="zh-TW" altLang="en-US" dirty="0" smtClean="0"/>
              <a:t>年</a:t>
            </a:r>
            <a:r>
              <a:rPr lang="en-US" altLang="zh-TW" dirty="0" smtClean="0"/>
              <a:t>08</a:t>
            </a:r>
            <a:r>
              <a:rPr lang="zh-TW" altLang="en-US" dirty="0" smtClean="0"/>
              <a:t>月  </a:t>
            </a:r>
            <a:r>
              <a:rPr lang="zh-TW" altLang="en-US" dirty="0" smtClean="0"/>
              <a:t>製作</a:t>
            </a:r>
            <a:endParaRPr lang="zh-TW" altLang="en-US" dirty="0"/>
          </a:p>
        </p:txBody>
      </p:sp>
      <p:pic>
        <p:nvPicPr>
          <p:cNvPr id="9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1620101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1246947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1433524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4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72" y="6164694"/>
            <a:ext cx="439682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4971156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496635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t="11215" r="16840" b="22430"/>
          <a:stretch>
            <a:fillRect/>
          </a:stretch>
        </p:blipFill>
        <p:spPr bwMode="auto">
          <a:xfrm>
            <a:off x="3514813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351481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16" descr="1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圖片 54" descr="圖形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圖片 53" descr="警察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55" descr="250px-Star_of_life2_sv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47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圖片 6" descr="圖示-直升機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81" y="6638758"/>
            <a:ext cx="212878" cy="1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圖片 5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704" y="6177362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1620101" y="573001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1246947" y="573001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1433524" y="573001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圖片 26" descr="畫面剪輯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25" y="620688"/>
            <a:ext cx="7857560" cy="5234210"/>
          </a:xfrm>
          <a:prstGeom prst="rect">
            <a:avLst/>
          </a:prstGeom>
        </p:spPr>
      </p:pic>
      <p:sp>
        <p:nvSpPr>
          <p:cNvPr id="28" name="向右箭號 27"/>
          <p:cNvSpPr>
            <a:spLocks noChangeAspect="1"/>
          </p:cNvSpPr>
          <p:nvPr/>
        </p:nvSpPr>
        <p:spPr bwMode="auto">
          <a:xfrm rot="8199134">
            <a:off x="3738563" y="3517900"/>
            <a:ext cx="1277937" cy="414338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文字方塊 41"/>
          <p:cNvSpPr txBox="1">
            <a:spLocks noChangeArrowheads="1"/>
          </p:cNvSpPr>
          <p:nvPr/>
        </p:nvSpPr>
        <p:spPr bwMode="auto">
          <a:xfrm>
            <a:off x="3765000" y="4508797"/>
            <a:ext cx="1314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華康儷金黑 Std W8"/>
                <a:cs typeface="華康儷金黑 Std W8"/>
              </a:rPr>
              <a:t>東安國小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5822950" y="3086100"/>
            <a:ext cx="1506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>
                <a:latin typeface="微軟正黑體" pitchFamily="34" charset="-120"/>
                <a:ea typeface="華康儷金黑 Std W8"/>
              </a:rPr>
              <a:t>東安里</a:t>
            </a:r>
          </a:p>
        </p:txBody>
      </p:sp>
      <p:sp>
        <p:nvSpPr>
          <p:cNvPr id="31" name="向右箭號 30"/>
          <p:cNvSpPr>
            <a:spLocks noChangeAspect="1"/>
          </p:cNvSpPr>
          <p:nvPr/>
        </p:nvSpPr>
        <p:spPr bwMode="auto">
          <a:xfrm rot="10800000">
            <a:off x="6505575" y="2319338"/>
            <a:ext cx="976313" cy="414337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2" name="圖片 12" descr="1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236" y="4595315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4595656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圖片 53" descr="警察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381" y="4327525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圖片 55" descr="250px-Star_of_life2_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032" y="4327525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圖片 54" descr="圖形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2" y="3635374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圖片 5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468" y="4135438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文字方塊 41"/>
          <p:cNvSpPr txBox="1">
            <a:spLocks noChangeArrowheads="1"/>
          </p:cNvSpPr>
          <p:nvPr/>
        </p:nvSpPr>
        <p:spPr bwMode="auto">
          <a:xfrm>
            <a:off x="4384124" y="4226619"/>
            <a:ext cx="1314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華康儷金黑 Std W8"/>
                <a:cs typeface="華康儷金黑 Std W8"/>
              </a:rPr>
              <a:t>關西高中</a:t>
            </a:r>
          </a:p>
        </p:txBody>
      </p:sp>
      <p:pic>
        <p:nvPicPr>
          <p:cNvPr id="41" name="圖片 12" descr="1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642" y="4306489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30" y="4306489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圖片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144" y="4396183"/>
            <a:ext cx="720000" cy="720000"/>
          </a:xfrm>
          <a:prstGeom prst="rect">
            <a:avLst/>
          </a:prstGeom>
        </p:spPr>
      </p:pic>
      <p:pic>
        <p:nvPicPr>
          <p:cNvPr id="44" name="圖片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688" y="4797233"/>
            <a:ext cx="720000" cy="720000"/>
          </a:xfrm>
          <a:prstGeom prst="rect">
            <a:avLst/>
          </a:prstGeom>
        </p:spPr>
      </p:pic>
      <p:pic>
        <p:nvPicPr>
          <p:cNvPr id="45" name="圖片 53" descr="警察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097" y="4005061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文字方塊 102"/>
          <p:cNvSpPr txBox="1">
            <a:spLocks noChangeArrowheads="1"/>
          </p:cNvSpPr>
          <p:nvPr/>
        </p:nvSpPr>
        <p:spPr bwMode="auto">
          <a:xfrm>
            <a:off x="2573040" y="3394403"/>
            <a:ext cx="7181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關西分隊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  <p:sp>
        <p:nvSpPr>
          <p:cNvPr id="48" name="文字方塊 102"/>
          <p:cNvSpPr txBox="1">
            <a:spLocks noChangeArrowheads="1"/>
          </p:cNvSpPr>
          <p:nvPr/>
        </p:nvSpPr>
        <p:spPr bwMode="auto">
          <a:xfrm>
            <a:off x="1939730" y="4522489"/>
            <a:ext cx="107721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關西鎮衛生所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  <p:sp>
        <p:nvSpPr>
          <p:cNvPr id="49" name="文字方塊 102"/>
          <p:cNvSpPr txBox="1">
            <a:spLocks noChangeArrowheads="1"/>
          </p:cNvSpPr>
          <p:nvPr/>
        </p:nvSpPr>
        <p:spPr bwMode="auto">
          <a:xfrm>
            <a:off x="1871585" y="3586842"/>
            <a:ext cx="5386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</a:t>
            </a:r>
            <a:endParaRPr kumimoji="0" lang="en-US" altLang="zh-TW" sz="1400" b="1" dirty="0" smtClean="0">
              <a:solidFill>
                <a:srgbClr val="0000FF"/>
              </a:solidFill>
              <a:ea typeface="華康儷金黑 Std W8"/>
              <a:cs typeface="華康儷金黑 Std W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分駐所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  <p:sp>
        <p:nvSpPr>
          <p:cNvPr id="50" name="文字方塊 102"/>
          <p:cNvSpPr txBox="1">
            <a:spLocks noChangeArrowheads="1"/>
          </p:cNvSpPr>
          <p:nvPr/>
        </p:nvSpPr>
        <p:spPr bwMode="auto">
          <a:xfrm>
            <a:off x="2474614" y="3919994"/>
            <a:ext cx="8976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關西鎮公所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  <p:sp>
        <p:nvSpPr>
          <p:cNvPr id="51" name="文字方塊 102"/>
          <p:cNvSpPr txBox="1">
            <a:spLocks noChangeArrowheads="1"/>
          </p:cNvSpPr>
          <p:nvPr/>
        </p:nvSpPr>
        <p:spPr bwMode="auto">
          <a:xfrm>
            <a:off x="3408395" y="4075585"/>
            <a:ext cx="8976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東</a:t>
            </a:r>
            <a:r>
              <a:rPr lang="zh-TW" altLang="en-US" sz="1400" b="1" dirty="0">
                <a:solidFill>
                  <a:srgbClr val="0000FF"/>
                </a:solidFill>
                <a:ea typeface="華康儷金黑 Std W8"/>
                <a:cs typeface="華康儷金黑 Std W8"/>
              </a:rPr>
              <a:t>安</a:t>
            </a:r>
            <a:r>
              <a:rPr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派出所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</p:spTree>
    <p:extLst>
      <p:ext uri="{BB962C8B-B14F-4D97-AF65-F5344CB8AC3E}">
        <p14:creationId xmlns:p14="http://schemas.microsoft.com/office/powerpoint/2010/main" val="172000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新竹縣關西鎮</a:t>
            </a:r>
            <a:r>
              <a:rPr lang="en-US" altLang="zh-TW" dirty="0" smtClean="0"/>
              <a:t>【</a:t>
            </a:r>
            <a:r>
              <a:rPr lang="zh-TW" altLang="en-US" dirty="0" smtClean="0"/>
              <a:t>東光里</a:t>
            </a:r>
            <a:r>
              <a:rPr lang="en-US" altLang="zh-TW" dirty="0"/>
              <a:t>】</a:t>
            </a:r>
            <a:r>
              <a:rPr lang="zh-TW" altLang="en-US" dirty="0"/>
              <a:t>簡易疏散避難</a:t>
            </a:r>
            <a:r>
              <a:rPr lang="zh-TW" altLang="en-US" dirty="0" smtClean="0"/>
              <a:t>圖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/>
              <a:t>編號</a:t>
            </a:r>
            <a:r>
              <a:rPr lang="en-US" altLang="zh-TW" dirty="0" smtClean="0">
                <a:latin typeface="華康儷金黑" panose="020B0809000000000000" pitchFamily="49" charset="-120"/>
                <a:ea typeface="華康儷金黑" panose="020B0809000000000000" pitchFamily="49" charset="-120"/>
              </a:rPr>
              <a:t>10004040009(1/1)</a:t>
            </a:r>
            <a:endParaRPr lang="zh-TW" altLang="en-US" dirty="0">
              <a:latin typeface="華康儷金黑" panose="020B0809000000000000" pitchFamily="49" charset="-120"/>
              <a:ea typeface="華康儷金黑" panose="020B0809000000000000" pitchFamily="49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里長：葉明璋</a:t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 smtClean="0"/>
              <a:t>03-5873020</a:t>
            </a:r>
            <a:br>
              <a:rPr lang="en-US" altLang="zh-TW" dirty="0" smtClean="0"/>
            </a:br>
            <a:r>
              <a:rPr lang="en-US" altLang="zh-TW" dirty="0" smtClean="0"/>
              <a:t>0932-378295 </a:t>
            </a:r>
            <a:endParaRPr lang="en-US" alt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新竹縣</a:t>
            </a:r>
            <a:r>
              <a:rPr lang="zh-TW" altLang="en-US" dirty="0" smtClean="0"/>
              <a:t>關西鎮東</a:t>
            </a:r>
            <a:r>
              <a:rPr lang="zh-TW" altLang="en-US" dirty="0"/>
              <a:t>光</a:t>
            </a:r>
            <a:r>
              <a:rPr lang="zh-TW" altLang="en-US" dirty="0" smtClean="0"/>
              <a:t>里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東光國小</a:t>
            </a:r>
            <a:br>
              <a:rPr lang="zh-TW" altLang="en-US" dirty="0"/>
            </a:br>
            <a:r>
              <a:rPr lang="zh-TW" altLang="en-US" dirty="0"/>
              <a:t>地址：十六張</a:t>
            </a:r>
            <a:r>
              <a:rPr lang="en-US" altLang="zh-TW" dirty="0"/>
              <a:t>190</a:t>
            </a:r>
            <a:r>
              <a:rPr lang="zh-TW" altLang="en-US" dirty="0"/>
              <a:t>號</a:t>
            </a:r>
            <a:br>
              <a:rPr lang="zh-TW" altLang="en-US" dirty="0"/>
            </a:br>
            <a:r>
              <a:rPr lang="zh-TW" altLang="en-US" dirty="0"/>
              <a:t>電話：</a:t>
            </a:r>
            <a:r>
              <a:rPr lang="en-US" altLang="zh-TW" dirty="0"/>
              <a:t>03-5872243</a:t>
            </a:r>
          </a:p>
          <a:p>
            <a:endParaRPr lang="zh-TW" altLang="en-US" dirty="0"/>
          </a:p>
        </p:txBody>
      </p:sp>
      <p:pic>
        <p:nvPicPr>
          <p:cNvPr id="35" name="圖片版面配置區 3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版面配置區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關西鎮公所</a:t>
            </a:r>
            <a:r>
              <a:rPr lang="en-US" altLang="zh-TW" dirty="0" smtClean="0"/>
              <a:t>112</a:t>
            </a:r>
            <a:r>
              <a:rPr lang="zh-TW" altLang="en-US" dirty="0" smtClean="0"/>
              <a:t>年</a:t>
            </a:r>
            <a:r>
              <a:rPr lang="en-US" altLang="zh-TW" dirty="0" smtClean="0"/>
              <a:t>08</a:t>
            </a:r>
            <a:r>
              <a:rPr lang="zh-TW" altLang="en-US" dirty="0" smtClean="0"/>
              <a:t>月  </a:t>
            </a:r>
            <a:r>
              <a:rPr lang="zh-TW" altLang="en-US" dirty="0" smtClean="0"/>
              <a:t>製作</a:t>
            </a:r>
            <a:endParaRPr lang="zh-TW" altLang="en-US" dirty="0"/>
          </a:p>
        </p:txBody>
      </p:sp>
      <p:pic>
        <p:nvPicPr>
          <p:cNvPr id="9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1620101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1246947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1433524" y="526649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4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72" y="6164694"/>
            <a:ext cx="439682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4971156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1217" r="16840" b="23364"/>
          <a:stretch>
            <a:fillRect/>
          </a:stretch>
        </p:blipFill>
        <p:spPr bwMode="auto">
          <a:xfrm>
            <a:off x="496635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t="11215" r="16840" b="22430"/>
          <a:stretch>
            <a:fillRect/>
          </a:stretch>
        </p:blipFill>
        <p:spPr bwMode="auto">
          <a:xfrm>
            <a:off x="3514813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圖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7693" r="16130" b="23076"/>
          <a:stretch>
            <a:fillRect/>
          </a:stretch>
        </p:blipFill>
        <p:spPr bwMode="auto">
          <a:xfrm>
            <a:off x="3514813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16" descr="1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5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圖片 54" descr="圖形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39618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圖片 53" descr="警察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66030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55" descr="250px-Star_of_life2_sv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47" y="61773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圖片 6" descr="圖示-直升機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81" y="6638758"/>
            <a:ext cx="212878" cy="1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圖片 5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704" y="6177362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圖片 23" descr="畫面剪輯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26" y="584200"/>
            <a:ext cx="7889646" cy="5238750"/>
          </a:xfrm>
          <a:prstGeom prst="rect">
            <a:avLst/>
          </a:prstGeom>
        </p:spPr>
      </p:pic>
      <p:sp>
        <p:nvSpPr>
          <p:cNvPr id="25" name="文字方塊 41"/>
          <p:cNvSpPr txBox="1">
            <a:spLocks noChangeArrowheads="1"/>
          </p:cNvSpPr>
          <p:nvPr/>
        </p:nvSpPr>
        <p:spPr bwMode="auto">
          <a:xfrm>
            <a:off x="3206502" y="3140968"/>
            <a:ext cx="1314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華康儷金黑 Std W8"/>
                <a:cs typeface="華康儷金黑 Std W8"/>
              </a:rPr>
              <a:t>東光國小</a:t>
            </a:r>
          </a:p>
        </p:txBody>
      </p:sp>
      <p:sp>
        <p:nvSpPr>
          <p:cNvPr id="26" name="文字方塊 42"/>
          <p:cNvSpPr txBox="1"/>
          <p:nvPr/>
        </p:nvSpPr>
        <p:spPr>
          <a:xfrm>
            <a:off x="5156199" y="3611794"/>
            <a:ext cx="15121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>
                <a:latin typeface="微軟正黑體" pitchFamily="34" charset="-120"/>
                <a:ea typeface="華康儷金黑 Std W8"/>
              </a:rPr>
              <a:t>東光里</a:t>
            </a:r>
          </a:p>
        </p:txBody>
      </p:sp>
      <p:sp>
        <p:nvSpPr>
          <p:cNvPr id="27" name="向右箭號 26"/>
          <p:cNvSpPr>
            <a:spLocks noChangeAspect="1"/>
          </p:cNvSpPr>
          <p:nvPr/>
        </p:nvSpPr>
        <p:spPr bwMode="auto">
          <a:xfrm rot="7803297">
            <a:off x="3932955" y="2468862"/>
            <a:ext cx="814387" cy="414338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8" name="圖片 12" descr="1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02" y="3261518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圖片 11" descr="1021室外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945" y="3261518"/>
            <a:ext cx="21600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圖片 53" descr="警察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757" y="809625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圖片 55" descr="250px-Star_of_life2_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820" y="806450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圖片 5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952" y="584200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向右箭號 32"/>
          <p:cNvSpPr>
            <a:spLocks noChangeAspect="1"/>
          </p:cNvSpPr>
          <p:nvPr/>
        </p:nvSpPr>
        <p:spPr bwMode="auto">
          <a:xfrm rot="12108210">
            <a:off x="4749006" y="3952711"/>
            <a:ext cx="814387" cy="414338"/>
          </a:xfrm>
          <a:prstGeom prst="rightArrow">
            <a:avLst>
              <a:gd name="adj1" fmla="val 32704"/>
              <a:gd name="adj2" fmla="val 54134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96" y="2649518"/>
            <a:ext cx="720000" cy="720000"/>
          </a:xfrm>
          <a:prstGeom prst="rect">
            <a:avLst/>
          </a:prstGeom>
        </p:spPr>
      </p:pic>
      <p:sp>
        <p:nvSpPr>
          <p:cNvPr id="36" name="文字方塊 102"/>
          <p:cNvSpPr txBox="1">
            <a:spLocks noChangeArrowheads="1"/>
          </p:cNvSpPr>
          <p:nvPr/>
        </p:nvSpPr>
        <p:spPr bwMode="auto">
          <a:xfrm>
            <a:off x="2200040" y="995249"/>
            <a:ext cx="107721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關西鎮衛生所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  <p:sp>
        <p:nvSpPr>
          <p:cNvPr id="37" name="文字方塊 102"/>
          <p:cNvSpPr txBox="1">
            <a:spLocks noChangeArrowheads="1"/>
          </p:cNvSpPr>
          <p:nvPr/>
        </p:nvSpPr>
        <p:spPr bwMode="auto">
          <a:xfrm>
            <a:off x="3478366" y="575401"/>
            <a:ext cx="8976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關西鎮公所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  <p:sp>
        <p:nvSpPr>
          <p:cNvPr id="38" name="文字方塊 102"/>
          <p:cNvSpPr txBox="1">
            <a:spLocks noChangeArrowheads="1"/>
          </p:cNvSpPr>
          <p:nvPr/>
        </p:nvSpPr>
        <p:spPr bwMode="auto">
          <a:xfrm>
            <a:off x="4383104" y="789832"/>
            <a:ext cx="8976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東</a:t>
            </a:r>
            <a:r>
              <a:rPr lang="zh-TW" altLang="en-US" sz="1400" b="1" dirty="0">
                <a:solidFill>
                  <a:srgbClr val="0000FF"/>
                </a:solidFill>
                <a:ea typeface="華康儷金黑 Std W8"/>
                <a:cs typeface="華康儷金黑 Std W8"/>
              </a:rPr>
              <a:t>安</a:t>
            </a:r>
            <a:r>
              <a:rPr lang="zh-TW" altLang="en-US" sz="1400" b="1" dirty="0" smtClean="0">
                <a:solidFill>
                  <a:srgbClr val="0000FF"/>
                </a:solidFill>
                <a:ea typeface="華康儷金黑 Std W8"/>
                <a:cs typeface="華康儷金黑 Std W8"/>
              </a:rPr>
              <a:t>派出所</a:t>
            </a:r>
            <a:endParaRPr kumimoji="0" lang="zh-TW" altLang="en-US" sz="1400" b="1" dirty="0">
              <a:solidFill>
                <a:srgbClr val="0000FF"/>
              </a:solidFill>
              <a:ea typeface="華康儷金黑 Std W8"/>
              <a:cs typeface="華康儷金黑 Std W8"/>
            </a:endParaRPr>
          </a:p>
        </p:txBody>
      </p:sp>
    </p:spTree>
    <p:extLst>
      <p:ext uri="{BB962C8B-B14F-4D97-AF65-F5344CB8AC3E}">
        <p14:creationId xmlns:p14="http://schemas.microsoft.com/office/powerpoint/2010/main" val="13896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9660</TotalTime>
  <Words>816</Words>
  <Application>Microsoft Office PowerPoint</Application>
  <PresentationFormat>A4 紙張 (210x297 公釐)</PresentationFormat>
  <Paragraphs>233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9" baseType="lpstr">
      <vt:lpstr>華康儷金黑</vt:lpstr>
      <vt:lpstr>華康儷金黑 Std W8</vt:lpstr>
      <vt:lpstr>微軟正黑體</vt:lpstr>
      <vt:lpstr>新細明體</vt:lpstr>
      <vt:lpstr>Arial</vt:lpstr>
      <vt:lpstr>Calibri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lh1203</cp:lastModifiedBy>
  <cp:revision>131</cp:revision>
  <dcterms:created xsi:type="dcterms:W3CDTF">2022-06-10T08:30:43Z</dcterms:created>
  <dcterms:modified xsi:type="dcterms:W3CDTF">2023-08-01T06:48:57Z</dcterms:modified>
</cp:coreProperties>
</file>